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3" r:id="rId10"/>
    <p:sldId id="262" r:id="rId11"/>
    <p:sldId id="264" r:id="rId12"/>
    <p:sldId id="265" r:id="rId13"/>
    <p:sldId id="268" r:id="rId14"/>
    <p:sldId id="271" r:id="rId15"/>
  </p:sldIdLst>
  <p:sldSz cx="9144000" cy="5143500"/>
  <p:notesSz cx="6858000" cy="9144000"/>
  <p:embeddedFontLst>
    <p:embeddedFont>
      <p:font typeface="Raleway"/>
      <p:regular r:id="rId19"/>
    </p:embeddedFont>
    <p:embeddedFont>
      <p:font typeface="Lato" panose="020F0502020204030203"/>
      <p:regular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4B1FBFE-A045-4EF1-9C25-12A4761E3F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 name="Shape 68"/>
        <p:cNvGrpSpPr/>
        <p:nvPr/>
      </p:nvGrpSpPr>
      <p:grpSpPr>
        <a:xfrm>
          <a:off x="0" y="0"/>
          <a:ext cx="0" cy="0"/>
          <a:chOff x="0" y="0"/>
          <a:chExt cx="0" cy="0"/>
        </a:xfrm>
      </p:grpSpPr>
      <p:sp>
        <p:nvSpPr>
          <p:cNvPr id="69" name="Google Shape;69;gcb9a0b074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60"/>
        <p:cNvGrpSpPr/>
        <p:nvPr/>
      </p:nvGrpSpPr>
      <p:grpSpPr>
        <a:xfrm>
          <a:off x="0" y="0"/>
          <a:ext cx="0" cy="0"/>
          <a:chOff x="0" y="0"/>
          <a:chExt cx="0" cy="0"/>
        </a:xfrm>
      </p:grpSpPr>
      <p:sp>
        <p:nvSpPr>
          <p:cNvPr id="161" name="Google Shape;161;ge965474a9_3_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e965474a9_3_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8" name="Shape 188"/>
        <p:cNvGrpSpPr/>
        <p:nvPr/>
      </p:nvGrpSpPr>
      <p:grpSpPr>
        <a:xfrm>
          <a:off x="0" y="0"/>
          <a:ext cx="0" cy="0"/>
          <a:chOff x="0" y="0"/>
          <a:chExt cx="0" cy="0"/>
        </a:xfrm>
      </p:grpSpPr>
      <p:sp>
        <p:nvSpPr>
          <p:cNvPr id="189" name="Google Shape;189;g723630543_5_23: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723630543_5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3" name="Shape 213"/>
        <p:cNvGrpSpPr/>
        <p:nvPr/>
      </p:nvGrpSpPr>
      <p:grpSpPr>
        <a:xfrm>
          <a:off x="0" y="0"/>
          <a:ext cx="0" cy="0"/>
          <a:chOff x="0" y="0"/>
          <a:chExt cx="0" cy="0"/>
        </a:xfrm>
      </p:grpSpPr>
      <p:sp>
        <p:nvSpPr>
          <p:cNvPr id="214" name="Google Shape;214;gcb9a0b074_1_2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cb9a0b074_1_2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 name="Shape 81"/>
        <p:cNvGrpSpPr/>
        <p:nvPr/>
      </p:nvGrpSpPr>
      <p:grpSpPr>
        <a:xfrm>
          <a:off x="0" y="0"/>
          <a:ext cx="0" cy="0"/>
          <a:chOff x="0" y="0"/>
          <a:chExt cx="0" cy="0"/>
        </a:xfrm>
      </p:grpSpPr>
      <p:sp>
        <p:nvSpPr>
          <p:cNvPr id="82" name="Google Shape;82;ge965474a9_3_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e965474a9_3_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0" name="Shape 90"/>
        <p:cNvGrpSpPr/>
        <p:nvPr/>
      </p:nvGrpSpPr>
      <p:grpSpPr>
        <a:xfrm>
          <a:off x="0" y="0"/>
          <a:ext cx="0" cy="0"/>
          <a:chOff x="0" y="0"/>
          <a:chExt cx="0" cy="0"/>
        </a:xfrm>
      </p:grpSpPr>
      <p:sp>
        <p:nvSpPr>
          <p:cNvPr id="91" name="Google Shape;91;gcb9a0b074_1_122: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cb9a0b074_1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 name="Shape 106"/>
        <p:cNvGrpSpPr/>
        <p:nvPr/>
      </p:nvGrpSpPr>
      <p:grpSpPr>
        <a:xfrm>
          <a:off x="0" y="0"/>
          <a:ext cx="0" cy="0"/>
          <a:chOff x="0" y="0"/>
          <a:chExt cx="0" cy="0"/>
        </a:xfrm>
      </p:grpSpPr>
      <p:sp>
        <p:nvSpPr>
          <p:cNvPr id="107" name="Google Shape;107;ge965474a9_3_2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965474a9_3_2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gd814cf7d3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d814cf7d3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 name="Shape 130"/>
        <p:cNvGrpSpPr/>
        <p:nvPr/>
      </p:nvGrpSpPr>
      <p:grpSpPr>
        <a:xfrm>
          <a:off x="0" y="0"/>
          <a:ext cx="0" cy="0"/>
          <a:chOff x="0" y="0"/>
          <a:chExt cx="0" cy="0"/>
        </a:xfrm>
      </p:grpSpPr>
      <p:sp>
        <p:nvSpPr>
          <p:cNvPr id="131" name="Google Shape;131;gd251bb473_0_6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251bb473_0_6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 name="Shape 144"/>
        <p:cNvGrpSpPr/>
        <p:nvPr/>
      </p:nvGrpSpPr>
      <p:grpSpPr>
        <a:xfrm>
          <a:off x="0" y="0"/>
          <a:ext cx="0" cy="0"/>
          <a:chOff x="0" y="0"/>
          <a:chExt cx="0" cy="0"/>
        </a:xfrm>
      </p:grpSpPr>
      <p:sp>
        <p:nvSpPr>
          <p:cNvPr id="145" name="Google Shape;145;g723630543_3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723630543_3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136"/>
        <p:cNvGrpSpPr/>
        <p:nvPr/>
      </p:nvGrpSpPr>
      <p:grpSpPr>
        <a:xfrm>
          <a:off x="0" y="0"/>
          <a:ext cx="0" cy="0"/>
          <a:chOff x="0" y="0"/>
          <a:chExt cx="0" cy="0"/>
        </a:xfrm>
      </p:grpSpPr>
      <p:sp>
        <p:nvSpPr>
          <p:cNvPr id="137" name="Google Shape;137;gd5b15f0a3_5_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d5b15f0a3_5_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152"/>
        <p:cNvGrpSpPr/>
        <p:nvPr/>
      </p:nvGrpSpPr>
      <p:grpSpPr>
        <a:xfrm>
          <a:off x="0" y="0"/>
          <a:ext cx="0" cy="0"/>
          <a:chOff x="0" y="0"/>
          <a:chExt cx="0" cy="0"/>
        </a:xfrm>
      </p:grpSpPr>
      <p:sp>
        <p:nvSpPr>
          <p:cNvPr id="153" name="Google Shape;153;gcb9a0b074_1_1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b9a0b074_1_1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dk1"/>
        </a:solidFill>
        <a:effectLst/>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1pPr>
            <a:lvl2pPr lvl="1"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2pPr>
            <a:lvl3pPr lvl="2"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3pPr>
            <a:lvl4pPr lvl="3"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4pPr>
            <a:lvl5pPr lvl="4"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5pPr>
            <a:lvl6pPr lvl="5"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6pPr>
            <a:lvl7pPr lvl="6"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7pPr>
            <a:lvl8pPr lvl="7"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8pPr>
            <a:lvl9pPr lvl="8"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9pPr>
          </a:lstStyle>
          <a:p>
            <a:r>
              <a:t>xx%</a:t>
            </a:r>
          </a:p>
        </p:txBody>
      </p:sp>
      <p:sp>
        <p:nvSpPr>
          <p:cNvPr id="64" name="Google Shape;64;p11"/>
          <p:cNvSpPr txBox="1"/>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p:txBody>
      </p:sp>
      <p:sp>
        <p:nvSpPr>
          <p:cNvPr id="65" name="Google Shape;65;p11"/>
          <p:cNvSpPr txBox="1"/>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66" name="Shape 66"/>
        <p:cNvGrpSpPr/>
        <p:nvPr/>
      </p:nvGrpSpPr>
      <p:grpSpPr>
        <a:xfrm>
          <a:off x="0" y="0"/>
          <a:ext cx="0" cy="0"/>
          <a:chOff x="0" y="0"/>
          <a:chExt cx="0" cy="0"/>
        </a:xfrm>
      </p:grpSpPr>
      <p:sp>
        <p:nvSpPr>
          <p:cNvPr id="67" name="Google Shape;67;p12"/>
          <p:cNvSpPr txBox="1"/>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27" name="Google Shape;27;p4"/>
          <p:cNvSpPr txBox="1"/>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34" name="Google Shape;34;p5"/>
          <p:cNvSpPr txBox="1"/>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35" name="Google Shape;35;p5"/>
          <p:cNvSpPr txBox="1"/>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43" name="Google Shape;43;p7"/>
          <p:cNvSpPr txBox="1"/>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53" name="Google Shape;53;p9"/>
          <p:cNvSpPr txBox="1"/>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p:txBody>
      </p:sp>
      <p:sp>
        <p:nvSpPr>
          <p:cNvPr id="59" name="Google Shape;59;p10"/>
          <p:cNvSpPr txBox="1"/>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p:txBody>
      </p:sp>
      <p:sp>
        <p:nvSpPr>
          <p:cNvPr id="7" name="Google Shape;7;p1"/>
          <p:cNvSpPr txBox="1"/>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panose="020F0502020204030203"/>
              <a:buChar char="●"/>
              <a:defRPr sz="1800">
                <a:solidFill>
                  <a:schemeClr val="dk2"/>
                </a:solidFill>
                <a:latin typeface="Lato" panose="020F0502020204030203"/>
                <a:ea typeface="Lato" panose="020F0502020204030203"/>
                <a:cs typeface="Lato" panose="020F0502020204030203"/>
                <a:sym typeface="Lato" panose="020F0502020204030203"/>
              </a:defRPr>
            </a:lvl1pPr>
            <a:lvl2pPr marL="914400" lvl="1"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2pPr>
            <a:lvl3pPr marL="1371600" lvl="2"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3pPr>
            <a:lvl4pPr marL="1828800" lvl="3"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4pPr>
            <a:lvl5pPr marL="2286000" lvl="4"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5pPr>
            <a:lvl6pPr marL="2743200" lvl="5"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6pPr>
            <a:lvl7pPr marL="3200400" lvl="6"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7pPr>
            <a:lvl8pPr marL="3657600" lvl="7"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8pPr>
            <a:lvl9pPr marL="4114800" lvl="8" indent="-317500" rtl="0">
              <a:lnSpc>
                <a:spcPct val="115000"/>
              </a:lnSpc>
              <a:spcBef>
                <a:spcPts val="1600"/>
              </a:spcBef>
              <a:spcAft>
                <a:spcPts val="160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panose="020F0502020204030203"/>
                <a:ea typeface="Lato" panose="020F0502020204030203"/>
                <a:cs typeface="Lato" panose="020F0502020204030203"/>
                <a:sym typeface="Lato" panose="020F0502020204030203"/>
              </a:defRPr>
            </a:lvl1pPr>
            <a:lvl2pPr lvl="1" algn="r" rtl="0">
              <a:buNone/>
              <a:defRPr sz="1000">
                <a:solidFill>
                  <a:schemeClr val="dk2"/>
                </a:solidFill>
                <a:latin typeface="Lato" panose="020F0502020204030203"/>
                <a:ea typeface="Lato" panose="020F0502020204030203"/>
                <a:cs typeface="Lato" panose="020F0502020204030203"/>
                <a:sym typeface="Lato" panose="020F0502020204030203"/>
              </a:defRPr>
            </a:lvl2pPr>
            <a:lvl3pPr lvl="2" algn="r" rtl="0">
              <a:buNone/>
              <a:defRPr sz="1000">
                <a:solidFill>
                  <a:schemeClr val="dk2"/>
                </a:solidFill>
                <a:latin typeface="Lato" panose="020F0502020204030203"/>
                <a:ea typeface="Lato" panose="020F0502020204030203"/>
                <a:cs typeface="Lato" panose="020F0502020204030203"/>
                <a:sym typeface="Lato" panose="020F0502020204030203"/>
              </a:defRPr>
            </a:lvl3pPr>
            <a:lvl4pPr lvl="3" algn="r" rtl="0">
              <a:buNone/>
              <a:defRPr sz="1000">
                <a:solidFill>
                  <a:schemeClr val="dk2"/>
                </a:solidFill>
                <a:latin typeface="Lato" panose="020F0502020204030203"/>
                <a:ea typeface="Lato" panose="020F0502020204030203"/>
                <a:cs typeface="Lato" panose="020F0502020204030203"/>
                <a:sym typeface="Lato" panose="020F0502020204030203"/>
              </a:defRPr>
            </a:lvl4pPr>
            <a:lvl5pPr lvl="4" algn="r" rtl="0">
              <a:buNone/>
              <a:defRPr sz="1000">
                <a:solidFill>
                  <a:schemeClr val="dk2"/>
                </a:solidFill>
                <a:latin typeface="Lato" panose="020F0502020204030203"/>
                <a:ea typeface="Lato" panose="020F0502020204030203"/>
                <a:cs typeface="Lato" panose="020F0502020204030203"/>
                <a:sym typeface="Lato" panose="020F0502020204030203"/>
              </a:defRPr>
            </a:lvl5pPr>
            <a:lvl6pPr lvl="5" algn="r" rtl="0">
              <a:buNone/>
              <a:defRPr sz="1000">
                <a:solidFill>
                  <a:schemeClr val="dk2"/>
                </a:solidFill>
                <a:latin typeface="Lato" panose="020F0502020204030203"/>
                <a:ea typeface="Lato" panose="020F0502020204030203"/>
                <a:cs typeface="Lato" panose="020F0502020204030203"/>
                <a:sym typeface="Lato" panose="020F0502020204030203"/>
              </a:defRPr>
            </a:lvl6pPr>
            <a:lvl7pPr lvl="6" algn="r" rtl="0">
              <a:buNone/>
              <a:defRPr sz="1000">
                <a:solidFill>
                  <a:schemeClr val="dk2"/>
                </a:solidFill>
                <a:latin typeface="Lato" panose="020F0502020204030203"/>
                <a:ea typeface="Lato" panose="020F0502020204030203"/>
                <a:cs typeface="Lato" panose="020F0502020204030203"/>
                <a:sym typeface="Lato" panose="020F0502020204030203"/>
              </a:defRPr>
            </a:lvl7pPr>
            <a:lvl8pPr lvl="7" algn="r" rtl="0">
              <a:buNone/>
              <a:defRPr sz="1000">
                <a:solidFill>
                  <a:schemeClr val="dk2"/>
                </a:solidFill>
                <a:latin typeface="Lato" panose="020F0502020204030203"/>
                <a:ea typeface="Lato" panose="020F0502020204030203"/>
                <a:cs typeface="Lato" panose="020F0502020204030203"/>
                <a:sym typeface="Lato" panose="020F0502020204030203"/>
              </a:defRPr>
            </a:lvl8pPr>
            <a:lvl9pPr lvl="8" algn="r" rtl="0">
              <a:buNone/>
              <a:defRPr sz="1000">
                <a:solidFill>
                  <a:schemeClr val="dk2"/>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1.xml"/><Relationship Id="rId2" Type="http://schemas.openxmlformats.org/officeDocument/2006/relationships/hyperlink" Target="http://heathbrothers.com/presentations" TargetMode="Externa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8.xml"/><Relationship Id="rId2" Type="http://schemas.openxmlformats.org/officeDocument/2006/relationships/image" Target="../media/image5.pn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1.xml"/><Relationship Id="rId2" Type="http://schemas.openxmlformats.org/officeDocument/2006/relationships/image" Target="../media/image7.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1.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1.xml"/><Relationship Id="rId2" Type="http://schemas.openxmlformats.org/officeDocument/2006/relationships/image" Target="../media/image10.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20200" y="630225"/>
            <a:ext cx="84831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Making Presentations That Stick</a:t>
            </a:r>
            <a:endParaRPr lang="en-GB"/>
          </a:p>
        </p:txBody>
      </p:sp>
      <p:sp>
        <p:nvSpPr>
          <p:cNvPr id="73" name="Google Shape;73;p13"/>
          <p:cNvSpPr txBox="1"/>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400"/>
              <a:t>A guide by Chip Heath &amp; Dan Heath</a:t>
            </a:r>
            <a:endParaRPr sz="2400" b="1"/>
          </a:p>
        </p:txBody>
      </p:sp>
      <p:pic>
        <p:nvPicPr>
          <p:cNvPr id="74" name="Google Shape;74;p13" descr="Omni channel technology of online retail business. (Provided by Getty Images)"/>
          <p:cNvPicPr preferRelativeResize="0"/>
          <p:nvPr/>
        </p:nvPicPr>
        <p:blipFill>
          <a:blip r:embed="rId1"/>
          <a:stretch>
            <a:fillRect/>
          </a:stretch>
        </p:blipFill>
        <p:spPr>
          <a:xfrm>
            <a:off x="27613" y="0"/>
            <a:ext cx="9088773" cy="5143500"/>
          </a:xfrm>
          <a:prstGeom prst="rect">
            <a:avLst/>
          </a:prstGeom>
          <a:noFill/>
          <a:ln>
            <a:noFill/>
          </a:ln>
        </p:spPr>
      </p:pic>
      <p:pic>
        <p:nvPicPr>
          <p:cNvPr id="75" name="Google Shape;75;p13" descr="Omni channel technology of online retail business. (Provided by Getty Images)"/>
          <p:cNvPicPr preferRelativeResize="0"/>
          <p:nvPr/>
        </p:nvPicPr>
        <p:blipFill>
          <a:blip r:embed="rId2"/>
          <a:stretch>
            <a:fillRect/>
          </a:stretch>
        </p:blipFill>
        <p:spPr>
          <a:xfrm>
            <a:off x="716258" y="0"/>
            <a:ext cx="7711483" cy="5143499"/>
          </a:xfrm>
          <a:prstGeom prst="rect">
            <a:avLst/>
          </a:prstGeom>
          <a:noFill/>
          <a:ln>
            <a:noFill/>
          </a:ln>
        </p:spPr>
      </p:pic>
      <p:pic>
        <p:nvPicPr>
          <p:cNvPr id="76" name="Google Shape;76;p13" descr="Omni channel technology of online retail business. (Provided by Getty Images)"/>
          <p:cNvPicPr preferRelativeResize="0"/>
          <p:nvPr/>
        </p:nvPicPr>
        <p:blipFill>
          <a:blip r:embed="rId1"/>
          <a:stretch>
            <a:fillRect/>
          </a:stretch>
        </p:blipFill>
        <p:spPr>
          <a:xfrm>
            <a:off x="27613" y="0"/>
            <a:ext cx="9088773" cy="5143500"/>
          </a:xfrm>
          <a:prstGeom prst="rect">
            <a:avLst/>
          </a:prstGeom>
          <a:noFill/>
          <a:ln>
            <a:noFill/>
          </a:ln>
        </p:spPr>
      </p:pic>
      <p:sp>
        <p:nvSpPr>
          <p:cNvPr id="77" name="Google Shape;77;p13"/>
          <p:cNvSpPr txBox="1"/>
          <p:nvPr/>
        </p:nvSpPr>
        <p:spPr>
          <a:xfrm>
            <a:off x="1596525" y="322450"/>
            <a:ext cx="453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Lato" panose="020F0502020204030203"/>
              <a:ea typeface="Lato" panose="020F0502020204030203"/>
              <a:cs typeface="Lato" panose="020F0502020204030203"/>
              <a:sym typeface="Lato" panose="020F0502020204030203"/>
            </a:endParaRPr>
          </a:p>
        </p:txBody>
      </p:sp>
      <p:sp>
        <p:nvSpPr>
          <p:cNvPr id="78" name="Google Shape;78;p13"/>
          <p:cNvSpPr txBox="1"/>
          <p:nvPr/>
        </p:nvSpPr>
        <p:spPr>
          <a:xfrm>
            <a:off x="2052675" y="78650"/>
            <a:ext cx="4530000" cy="4926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sz="2000" b="1" i="1">
                <a:solidFill>
                  <a:schemeClr val="dk2"/>
                </a:solidFill>
                <a:latin typeface="Lato" panose="020F0502020204030203"/>
                <a:ea typeface="Lato" panose="020F0502020204030203"/>
                <a:cs typeface="Lato" panose="020F0502020204030203"/>
                <a:sym typeface="Lato" panose="020F0502020204030203"/>
              </a:rPr>
              <a:t>Data Engineering Project</a:t>
            </a:r>
            <a:endParaRPr sz="2000" b="1" i="1">
              <a:solidFill>
                <a:schemeClr val="dk2"/>
              </a:solidFill>
              <a:latin typeface="Lato" panose="020F0502020204030203"/>
              <a:ea typeface="Lato" panose="020F0502020204030203"/>
              <a:cs typeface="Lato" panose="020F0502020204030203"/>
              <a:sym typeface="Lato" panose="020F0502020204030203"/>
            </a:endParaRPr>
          </a:p>
        </p:txBody>
      </p:sp>
      <p:sp>
        <p:nvSpPr>
          <p:cNvPr id="79" name="Google Shape;79;p13"/>
          <p:cNvSpPr txBox="1"/>
          <p:nvPr/>
        </p:nvSpPr>
        <p:spPr>
          <a:xfrm>
            <a:off x="1698750" y="540350"/>
            <a:ext cx="6957300" cy="8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2000" b="1" i="1">
                <a:solidFill>
                  <a:schemeClr val="dk2"/>
                </a:solidFill>
                <a:latin typeface="Lato" panose="020F0502020204030203"/>
                <a:ea typeface="Lato" panose="020F0502020204030203"/>
                <a:cs typeface="Lato" panose="020F0502020204030203"/>
                <a:sym typeface="Lato" panose="020F0502020204030203"/>
              </a:rPr>
              <a:t>Building a Real-Time Retail Transaction Pipeline Using</a:t>
            </a:r>
            <a:endParaRPr sz="2000" b="1" i="1">
              <a:solidFill>
                <a:schemeClr val="dk2"/>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Clr>
                <a:schemeClr val="dk2"/>
              </a:buClr>
              <a:buSzPts val="1100"/>
              <a:buFont typeface="Arial" panose="020B0604020202020204"/>
              <a:buNone/>
            </a:pPr>
            <a:r>
              <a:rPr lang="en-GB" sz="2000" b="1" i="1">
                <a:solidFill>
                  <a:schemeClr val="dk2"/>
                </a:solidFill>
                <a:latin typeface="Lato" panose="020F0502020204030203"/>
                <a:ea typeface="Lato" panose="020F0502020204030203"/>
                <a:cs typeface="Lato" panose="020F0502020204030203"/>
                <a:sym typeface="Lato" panose="020F0502020204030203"/>
              </a:rPr>
              <a:t>Kafka, Spark, and MongoDB</a:t>
            </a:r>
            <a:endParaRPr sz="2000" b="1" i="1">
              <a:solidFill>
                <a:schemeClr val="dk2"/>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None/>
            </a:pPr>
            <a:endParaRPr sz="1800">
              <a:solidFill>
                <a:schemeClr val="dk2"/>
              </a:solidFill>
              <a:latin typeface="Lato" panose="020F0502020204030203"/>
              <a:ea typeface="Lato" panose="020F0502020204030203"/>
              <a:cs typeface="Lato" panose="020F0502020204030203"/>
              <a:sym typeface="Lato" panose="020F0502020204030203"/>
            </a:endParaRPr>
          </a:p>
        </p:txBody>
      </p:sp>
      <p:sp>
        <p:nvSpPr>
          <p:cNvPr id="80" name="Google Shape;80;p13"/>
          <p:cNvSpPr txBox="1"/>
          <p:nvPr/>
        </p:nvSpPr>
        <p:spPr>
          <a:xfrm>
            <a:off x="4376350" y="4480150"/>
            <a:ext cx="4767600" cy="58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b="1">
                <a:solidFill>
                  <a:schemeClr val="dk2"/>
                </a:solidFill>
                <a:latin typeface="Lato" panose="020F0502020204030203"/>
                <a:ea typeface="Lato" panose="020F0502020204030203"/>
                <a:cs typeface="Lato" panose="020F0502020204030203"/>
                <a:sym typeface="Lato" panose="020F0502020204030203"/>
              </a:rPr>
              <a:t>Data Engineering Consultant:  Samuel Emokpae</a:t>
            </a:r>
            <a:endParaRPr sz="1700" b="1">
              <a:solidFill>
                <a:schemeClr val="dk2"/>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None/>
            </a:pPr>
            <a:endParaRPr sz="1500">
              <a:solidFill>
                <a:schemeClr val="dk2"/>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63" name="Shape 163"/>
        <p:cNvGrpSpPr/>
        <p:nvPr/>
      </p:nvGrpSpPr>
      <p:grpSpPr>
        <a:xfrm>
          <a:off x="0" y="0"/>
          <a:ext cx="0" cy="0"/>
          <a:chOff x="0" y="0"/>
          <a:chExt cx="0" cy="0"/>
        </a:xfrm>
      </p:grpSpPr>
      <p:pic>
        <p:nvPicPr>
          <p:cNvPr id="164" name="Google Shape;164;p22"/>
          <p:cNvPicPr preferRelativeResize="0"/>
          <p:nvPr/>
        </p:nvPicPr>
        <p:blipFill rotWithShape="1">
          <a:blip r:embed="rId1"/>
          <a:srcRect r="39660"/>
          <a:stretch>
            <a:fillRect/>
          </a:stretch>
        </p:blipFill>
        <p:spPr>
          <a:xfrm>
            <a:off x="4488725" y="0"/>
            <a:ext cx="4655273" cy="5143501"/>
          </a:xfrm>
          <a:prstGeom prst="rect">
            <a:avLst/>
          </a:prstGeom>
          <a:noFill/>
          <a:ln>
            <a:noFill/>
          </a:ln>
        </p:spPr>
      </p:pic>
      <p:sp>
        <p:nvSpPr>
          <p:cNvPr id="2" name="Text Box 1"/>
          <p:cNvSpPr txBox="1"/>
          <p:nvPr/>
        </p:nvSpPr>
        <p:spPr>
          <a:xfrm>
            <a:off x="0" y="0"/>
            <a:ext cx="4489450" cy="5144135"/>
          </a:xfrm>
          <a:prstGeom prst="rect">
            <a:avLst/>
          </a:prstGeom>
          <a:solidFill>
            <a:schemeClr val="accent1">
              <a:lumMod val="60000"/>
              <a:lumOff val="40000"/>
            </a:schemeClr>
          </a:solidFill>
        </p:spPr>
        <p:txBody>
          <a:bodyPr wrap="square" rtlCol="0">
            <a:noAutofit/>
          </a:bodyPr>
          <a:p>
            <a:endParaRPr lang="en-GB" altLang="en-US" b="1">
              <a:solidFill>
                <a:schemeClr val="bg1"/>
              </a:solidFill>
            </a:endParaRPr>
          </a:p>
          <a:p>
            <a:r>
              <a:rPr lang="en-GB" altLang="en-US" b="1">
                <a:solidFill>
                  <a:schemeClr val="bg1"/>
                </a:solidFill>
              </a:rPr>
              <a:t>Conclusion</a:t>
            </a:r>
            <a:endParaRPr lang="en-GB" altLang="en-US" b="1">
              <a:solidFill>
                <a:schemeClr val="bg1"/>
              </a:solidFill>
            </a:endParaRPr>
          </a:p>
          <a:p>
            <a:endParaRPr lang="en-GB" altLang="en-US" b="1">
              <a:solidFill>
                <a:schemeClr val="bg1"/>
              </a:solidFill>
            </a:endParaRPr>
          </a:p>
          <a:p>
            <a:r>
              <a:rPr lang="en-GB" altLang="en-US" b="1">
                <a:solidFill>
                  <a:schemeClr val="bg1"/>
                </a:solidFill>
              </a:rPr>
              <a:t>Project Benefits To the Company</a:t>
            </a:r>
            <a:endParaRPr lang="en-GB" altLang="en-US">
              <a:solidFill>
                <a:schemeClr val="bg1"/>
              </a:solidFill>
              <a:highlight>
                <a:srgbClr val="0000FF"/>
              </a:highlight>
            </a:endParaRPr>
          </a:p>
          <a:p>
            <a:endParaRPr lang="en-GB" altLang="en-US">
              <a:solidFill>
                <a:schemeClr val="bg1"/>
              </a:solidFill>
              <a:highlight>
                <a:srgbClr val="0000FF"/>
              </a:highlight>
            </a:endParaRPr>
          </a:p>
        </p:txBody>
      </p:sp>
      <p:sp>
        <p:nvSpPr>
          <p:cNvPr id="1" name="Text Box 0"/>
          <p:cNvSpPr txBox="1"/>
          <p:nvPr/>
        </p:nvSpPr>
        <p:spPr>
          <a:xfrm>
            <a:off x="105410" y="920115"/>
            <a:ext cx="4290060" cy="4100830"/>
          </a:xfrm>
          <a:prstGeom prst="rect">
            <a:avLst/>
          </a:prstGeom>
          <a:noFill/>
        </p:spPr>
        <p:txBody>
          <a:bodyPr wrap="square" rtlCol="0">
            <a:noAutofit/>
          </a:bodyPr>
          <a:p>
            <a:pPr marL="171450" indent="-171450">
              <a:buFont typeface="Wingdings" panose="05000000000000000000" charset="0"/>
              <a:buChar char="v"/>
            </a:pPr>
            <a:r>
              <a:rPr lang="en-US" altLang="en-GB" sz="1200" b="1" i="1">
                <a:solidFill>
                  <a:schemeClr val="bg1"/>
                </a:solidFill>
              </a:rPr>
              <a:t>Real-Time Data Ingestion: </a:t>
            </a:r>
            <a:r>
              <a:rPr lang="en-GB" altLang="en-US" sz="1200" b="1" i="1">
                <a:solidFill>
                  <a:schemeClr val="bg1"/>
                </a:solidFill>
              </a:rPr>
              <a:t>D</a:t>
            </a:r>
            <a:r>
              <a:rPr lang="en-US" altLang="en-GB" sz="1200" b="1" i="1">
                <a:solidFill>
                  <a:schemeClr val="bg1"/>
                </a:solidFill>
              </a:rPr>
              <a:t>evelop</a:t>
            </a:r>
            <a:r>
              <a:rPr lang="en-GB" altLang="en-US" sz="1200" b="1" i="1">
                <a:solidFill>
                  <a:schemeClr val="bg1"/>
                </a:solidFill>
              </a:rPr>
              <a:t>ed</a:t>
            </a:r>
            <a:r>
              <a:rPr lang="en-US" altLang="en-GB" sz="1200" b="1" i="1">
                <a:solidFill>
                  <a:schemeClr val="bg1"/>
                </a:solidFill>
              </a:rPr>
              <a:t> a robust pipeline that continuously collects and streams data from API using Kafka, ensuring minimal latency in data availability.</a:t>
            </a:r>
            <a:endParaRPr lang="en-US" altLang="en-GB" sz="1200" b="1" i="1">
              <a:solidFill>
                <a:schemeClr val="bg1"/>
              </a:solidFill>
            </a:endParaRPr>
          </a:p>
          <a:p>
            <a:endParaRPr lang="en-US" altLang="en-GB" sz="1200" b="1" i="1">
              <a:solidFill>
                <a:schemeClr val="bg1"/>
              </a:solidFill>
            </a:endParaRPr>
          </a:p>
          <a:p>
            <a:pPr marL="171450" indent="-171450">
              <a:buFont typeface="Wingdings" panose="05000000000000000000" charset="0"/>
              <a:buChar char="v"/>
            </a:pPr>
            <a:r>
              <a:rPr lang="en-US" altLang="en-GB" sz="1200" b="1" i="1">
                <a:solidFill>
                  <a:schemeClr val="bg1"/>
                </a:solidFill>
              </a:rPr>
              <a:t>Data Processing and Analysis: </a:t>
            </a:r>
            <a:r>
              <a:rPr lang="en-GB" altLang="en-US" sz="1200" b="1" i="1">
                <a:solidFill>
                  <a:schemeClr val="bg1"/>
                </a:solidFill>
              </a:rPr>
              <a:t>I</a:t>
            </a:r>
            <a:r>
              <a:rPr lang="en-US" altLang="en-GB" sz="1200" b="1" i="1">
                <a:solidFill>
                  <a:schemeClr val="bg1"/>
                </a:solidFill>
              </a:rPr>
              <a:t>mplement</a:t>
            </a:r>
            <a:r>
              <a:rPr lang="en-GB" altLang="en-US" sz="1200" b="1" i="1">
                <a:solidFill>
                  <a:schemeClr val="bg1"/>
                </a:solidFill>
              </a:rPr>
              <a:t>ed</a:t>
            </a:r>
            <a:r>
              <a:rPr lang="en-US" altLang="en-GB" sz="1200" b="1" i="1">
                <a:solidFill>
                  <a:schemeClr val="bg1"/>
                </a:solidFill>
              </a:rPr>
              <a:t> Apache Spark Streaming for real-time data processing tasks, including text preprocessing, language detection, and sentiment analysis, using machine learning models.</a:t>
            </a:r>
            <a:endParaRPr lang="en-US" altLang="en-GB" sz="1200" b="1" i="1">
              <a:solidFill>
                <a:schemeClr val="bg1"/>
              </a:solidFill>
            </a:endParaRPr>
          </a:p>
          <a:p>
            <a:endParaRPr lang="en-US" altLang="en-GB" sz="1200" b="1" i="1">
              <a:solidFill>
                <a:schemeClr val="bg1"/>
              </a:solidFill>
            </a:endParaRPr>
          </a:p>
          <a:p>
            <a:pPr marL="171450" indent="-171450">
              <a:buFont typeface="Wingdings" panose="05000000000000000000" charset="0"/>
              <a:buChar char="v"/>
            </a:pPr>
            <a:r>
              <a:rPr lang="en-US" altLang="en-GB" sz="1200" b="1" i="1">
                <a:solidFill>
                  <a:schemeClr val="bg1"/>
                </a:solidFill>
              </a:rPr>
              <a:t>Data Storage and Security: </a:t>
            </a:r>
            <a:r>
              <a:rPr lang="en-GB" altLang="en-US" sz="1200" b="1" i="1">
                <a:solidFill>
                  <a:schemeClr val="bg1"/>
                </a:solidFill>
              </a:rPr>
              <a:t>S</a:t>
            </a:r>
            <a:r>
              <a:rPr lang="en-US" altLang="en-GB" sz="1200" b="1" i="1">
                <a:solidFill>
                  <a:schemeClr val="bg1"/>
                </a:solidFill>
              </a:rPr>
              <a:t>ecurely store</a:t>
            </a:r>
            <a:r>
              <a:rPr lang="en-GB" altLang="en-US" sz="1200" b="1" i="1">
                <a:solidFill>
                  <a:schemeClr val="bg1"/>
                </a:solidFill>
              </a:rPr>
              <a:t>d</a:t>
            </a:r>
            <a:r>
              <a:rPr lang="en-US" altLang="en-GB" sz="1200" b="1" i="1">
                <a:solidFill>
                  <a:schemeClr val="bg1"/>
                </a:solidFill>
              </a:rPr>
              <a:t> processed data in a MongoDB NoSQL database, ensuring data integrity and accessibility for future analysis.</a:t>
            </a:r>
            <a:endParaRPr lang="en-US" altLang="en-GB" sz="1200" b="1" i="1">
              <a:solidFill>
                <a:schemeClr val="bg1"/>
              </a:solidFill>
            </a:endParaRPr>
          </a:p>
          <a:p>
            <a:endParaRPr lang="en-US" altLang="en-GB" sz="1200" b="1" i="1">
              <a:solidFill>
                <a:schemeClr val="bg1"/>
              </a:solidFill>
            </a:endParaRPr>
          </a:p>
          <a:p>
            <a:pPr marL="171450" indent="-171450">
              <a:buFont typeface="Wingdings" panose="05000000000000000000" charset="0"/>
              <a:buChar char="v"/>
            </a:pPr>
            <a:r>
              <a:rPr lang="en-US" altLang="en-GB" sz="1200" b="1" i="1">
                <a:solidFill>
                  <a:schemeClr val="bg1"/>
                </a:solidFill>
              </a:rPr>
              <a:t>Insight Generation: </a:t>
            </a:r>
            <a:r>
              <a:rPr lang="en-GB" altLang="en-US" sz="1200" b="1" i="1">
                <a:solidFill>
                  <a:schemeClr val="bg1"/>
                </a:solidFill>
              </a:rPr>
              <a:t>E</a:t>
            </a:r>
            <a:r>
              <a:rPr lang="en-US" altLang="en-GB" sz="1200" b="1" i="1">
                <a:solidFill>
                  <a:schemeClr val="bg1"/>
                </a:solidFill>
              </a:rPr>
              <a:t>nable</a:t>
            </a:r>
            <a:r>
              <a:rPr lang="en-GB" altLang="en-US" sz="1200" b="1" i="1">
                <a:solidFill>
                  <a:schemeClr val="bg1"/>
                </a:solidFill>
              </a:rPr>
              <a:t>d</a:t>
            </a:r>
            <a:r>
              <a:rPr lang="en-US" altLang="en-GB" sz="1200" b="1" i="1">
                <a:solidFill>
                  <a:schemeClr val="bg1"/>
                </a:solidFill>
              </a:rPr>
              <a:t> organization</a:t>
            </a:r>
            <a:r>
              <a:rPr lang="en-GB" altLang="en-US" sz="1200" b="1" i="1">
                <a:solidFill>
                  <a:schemeClr val="bg1"/>
                </a:solidFill>
              </a:rPr>
              <a:t>al business-drivers</a:t>
            </a:r>
            <a:r>
              <a:rPr lang="en-US" altLang="en-GB" sz="1200" b="1" i="1">
                <a:solidFill>
                  <a:schemeClr val="bg1"/>
                </a:solidFill>
              </a:rPr>
              <a:t> to derive actionable insights from real-time data, facilitating informed decision-making in areas such as marketing, product development, and customer engagement.</a:t>
            </a:r>
            <a:endParaRPr lang="en-US" altLang="en-GB" sz="1200" b="1" i="1">
              <a:solidFill>
                <a:schemeClr val="bg1"/>
              </a:solidFill>
            </a:endParaRPr>
          </a:p>
        </p:txBody>
      </p:sp>
      <p:sp>
        <p:nvSpPr>
          <p:cNvPr id="99" name="Google Shape;99;p15"/>
          <p:cNvSpPr txBox="1"/>
          <p:nvPr/>
        </p:nvSpPr>
        <p:spPr>
          <a:xfrm>
            <a:off x="128270" y="4815840"/>
            <a:ext cx="4267200" cy="25781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sz="1200" i="1">
                <a:solidFill>
                  <a:schemeClr val="lt2"/>
                </a:solidFill>
                <a:latin typeface="Lato" panose="020F0502020204030203"/>
                <a:ea typeface="Lato" panose="020F0502020204030203"/>
                <a:cs typeface="Lato" panose="020F0502020204030203"/>
                <a:sym typeface="Lato" panose="020F0502020204030203"/>
              </a:rPr>
              <a:t>Real-Time Retail Transaction Pipeline</a:t>
            </a:r>
            <a:endParaRPr sz="1200" i="1">
              <a:solidFill>
                <a:schemeClr val="lt2"/>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91" name="Shape 191"/>
        <p:cNvGrpSpPr/>
        <p:nvPr/>
      </p:nvGrpSpPr>
      <p:grpSpPr>
        <a:xfrm>
          <a:off x="0" y="0"/>
          <a:ext cx="0" cy="0"/>
          <a:chOff x="0" y="0"/>
          <a:chExt cx="0" cy="0"/>
        </a:xfrm>
      </p:grpSpPr>
      <p:pic>
        <p:nvPicPr>
          <p:cNvPr id="192" name="Google Shape;192;p25"/>
          <p:cNvPicPr preferRelativeResize="0"/>
          <p:nvPr/>
        </p:nvPicPr>
        <p:blipFill rotWithShape="1">
          <a:blip r:embed="rId1"/>
          <a:srcRect b="15074"/>
          <a:stretch>
            <a:fillRect/>
          </a:stretch>
        </p:blipFill>
        <p:spPr>
          <a:xfrm>
            <a:off x="0" y="0"/>
            <a:ext cx="9143997" cy="5143498"/>
          </a:xfrm>
          <a:prstGeom prst="rect">
            <a:avLst/>
          </a:prstGeom>
          <a:noFill/>
          <a:ln>
            <a:noFill/>
          </a:ln>
        </p:spPr>
      </p:pic>
      <p:sp>
        <p:nvSpPr>
          <p:cNvPr id="193" name="Google Shape;193;p25"/>
          <p:cNvSpPr/>
          <p:nvPr/>
        </p:nvSpPr>
        <p:spPr>
          <a:xfrm>
            <a:off x="283000" y="297900"/>
            <a:ext cx="4547700" cy="45477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25"/>
          <p:cNvSpPr txBox="1"/>
          <p:nvPr>
            <p:ph type="body" idx="4294967295"/>
          </p:nvPr>
        </p:nvSpPr>
        <p:spPr>
          <a:xfrm>
            <a:off x="481300" y="529650"/>
            <a:ext cx="4151100" cy="4084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800" b="1">
                <a:solidFill>
                  <a:schemeClr val="accent5"/>
                </a:solidFill>
              </a:rPr>
              <a:t>Then, Marcos discovered Google Translate</a:t>
            </a:r>
            <a:endParaRPr sz="2800" b="1">
              <a:solidFill>
                <a:schemeClr val="accent5"/>
              </a:solidFill>
            </a:endParaRPr>
          </a:p>
          <a:p>
            <a:pPr marL="0" lvl="0" indent="0" algn="l" rtl="0">
              <a:lnSpc>
                <a:spcPct val="100000"/>
              </a:lnSpc>
              <a:spcBef>
                <a:spcPts val="1600"/>
              </a:spcBef>
              <a:spcAft>
                <a:spcPts val="0"/>
              </a:spcAft>
              <a:buNone/>
            </a:pPr>
            <a:endParaRPr>
              <a:solidFill>
                <a:schemeClr val="lt1"/>
              </a:solidFill>
            </a:endParaRPr>
          </a:p>
        </p:txBody>
      </p:sp>
      <p:sp>
        <p:nvSpPr>
          <p:cNvPr id="99" name="Google Shape;99;p15"/>
          <p:cNvSpPr txBox="1"/>
          <p:nvPr/>
        </p:nvSpPr>
        <p:spPr>
          <a:xfrm>
            <a:off x="389890" y="4634230"/>
            <a:ext cx="4267200" cy="25781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sz="1200" i="1">
                <a:solidFill>
                  <a:schemeClr val="lt2"/>
                </a:solidFill>
                <a:latin typeface="Lato" panose="020F0502020204030203"/>
                <a:ea typeface="Lato" panose="020F0502020204030203"/>
                <a:cs typeface="Lato" panose="020F0502020204030203"/>
                <a:sym typeface="Lato" panose="020F0502020204030203"/>
              </a:rPr>
              <a:t>Real-Time Retail Transaction Pipeline</a:t>
            </a:r>
            <a:endParaRPr sz="1200" i="1">
              <a:solidFill>
                <a:schemeClr val="lt2"/>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216" name="Shape 216"/>
        <p:cNvGrpSpPr/>
        <p:nvPr/>
      </p:nvGrpSpPr>
      <p:grpSpPr>
        <a:xfrm>
          <a:off x="0" y="0"/>
          <a:ext cx="0" cy="0"/>
          <a:chOff x="0" y="0"/>
          <a:chExt cx="0" cy="0"/>
        </a:xfrm>
      </p:grpSpPr>
      <p:pic>
        <p:nvPicPr>
          <p:cNvPr id="217" name="Google Shape;217;p28"/>
          <p:cNvPicPr preferRelativeResize="0"/>
          <p:nvPr/>
        </p:nvPicPr>
        <p:blipFill>
          <a:blip r:embed="rId1"/>
          <a:stretch>
            <a:fillRect/>
          </a:stretch>
        </p:blipFill>
        <p:spPr>
          <a:xfrm>
            <a:off x="2444700" y="162737"/>
            <a:ext cx="4254600" cy="4818038"/>
          </a:xfrm>
          <a:prstGeom prst="rect">
            <a:avLst/>
          </a:prstGeom>
          <a:noFill/>
          <a:ln>
            <a:noFill/>
          </a:ln>
        </p:spPr>
      </p:pic>
      <p:sp>
        <p:nvSpPr>
          <p:cNvPr id="219" name="Google Shape;219;p28"/>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3000" b="1">
                <a:solidFill>
                  <a:schemeClr val="lt2"/>
                </a:solidFill>
                <a:latin typeface="Raleway"/>
                <a:ea typeface="Raleway"/>
                <a:cs typeface="Raleway"/>
                <a:sym typeface="Raleway"/>
              </a:rPr>
              <a:t>Good luck!</a:t>
            </a:r>
            <a:endParaRPr sz="3000" b="1">
              <a:solidFill>
                <a:schemeClr val="lt2"/>
              </a:solidFill>
              <a:latin typeface="Raleway"/>
              <a:ea typeface="Raleway"/>
              <a:cs typeface="Raleway"/>
              <a:sym typeface="Raleway"/>
            </a:endParaRPr>
          </a:p>
        </p:txBody>
      </p:sp>
      <p:sp>
        <p:nvSpPr>
          <p:cNvPr id="220" name="Google Shape;220;p28"/>
          <p:cNvSpPr txBox="1"/>
          <p:nvPr>
            <p:ph type="body" idx="4294967295"/>
          </p:nvPr>
        </p:nvSpPr>
        <p:spPr>
          <a:xfrm>
            <a:off x="2855550" y="1377478"/>
            <a:ext cx="3432900" cy="16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1200">
                <a:latin typeface="Raleway"/>
                <a:ea typeface="Raleway"/>
                <a:cs typeface="Raleway"/>
                <a:sym typeface="Raleway"/>
              </a:rPr>
              <a:t>We hope you’ll use these tips to go out and deliver a memorable pitch for your product </a:t>
            </a:r>
            <a:br>
              <a:rPr lang="en-GB" sz="1200">
                <a:latin typeface="Raleway"/>
                <a:ea typeface="Raleway"/>
                <a:cs typeface="Raleway"/>
                <a:sym typeface="Raleway"/>
              </a:rPr>
            </a:br>
            <a:r>
              <a:rPr lang="en-GB" sz="1200">
                <a:latin typeface="Raleway"/>
                <a:ea typeface="Raleway"/>
                <a:cs typeface="Raleway"/>
                <a:sym typeface="Raleway"/>
              </a:rPr>
              <a:t>or service!</a:t>
            </a:r>
            <a:endParaRPr sz="1200">
              <a:latin typeface="Raleway"/>
              <a:ea typeface="Raleway"/>
              <a:cs typeface="Raleway"/>
              <a:sym typeface="Raleway"/>
            </a:endParaRPr>
          </a:p>
          <a:p>
            <a:pPr marL="0" lvl="0" indent="0" algn="l" rtl="0">
              <a:spcBef>
                <a:spcPts val="1200"/>
              </a:spcBef>
              <a:spcAft>
                <a:spcPts val="1200"/>
              </a:spcAft>
              <a:buNone/>
            </a:pPr>
            <a:r>
              <a:rPr lang="en-GB" sz="1200">
                <a:latin typeface="Raleway"/>
                <a:ea typeface="Raleway"/>
                <a:cs typeface="Raleway"/>
                <a:sym typeface="Raleway"/>
              </a:rPr>
              <a:t>For more (free) presentation tips relevant to other types of messages, go to</a:t>
            </a:r>
            <a:br>
              <a:rPr lang="en-GB" sz="1200">
                <a:latin typeface="Raleway"/>
                <a:ea typeface="Raleway"/>
                <a:cs typeface="Raleway"/>
                <a:sym typeface="Raleway"/>
              </a:rPr>
            </a:br>
            <a:r>
              <a:rPr lang="en-GB" sz="1200" u="sng">
                <a:solidFill>
                  <a:schemeClr val="dk1"/>
                </a:solidFill>
                <a:latin typeface="Raleway"/>
                <a:ea typeface="Raleway"/>
                <a:cs typeface="Raleway"/>
                <a:sym typeface="Raleway"/>
                <a:hlinkClick r:id="rId2"/>
              </a:rPr>
              <a:t>heathbrothers.com/presentations</a:t>
            </a:r>
            <a:endParaRPr sz="1200" u="sng">
              <a:solidFill>
                <a:schemeClr val="dk1"/>
              </a:solidFill>
              <a:latin typeface="Raleway"/>
              <a:ea typeface="Raleway"/>
              <a:cs typeface="Raleway"/>
              <a:sym typeface="Raleway"/>
            </a:endParaRPr>
          </a:p>
        </p:txBody>
      </p:sp>
      <p:sp>
        <p:nvSpPr>
          <p:cNvPr id="222" name="Google Shape;222;p28"/>
          <p:cNvSpPr txBox="1"/>
          <p:nvPr/>
        </p:nvSpPr>
        <p:spPr>
          <a:xfrm>
            <a:off x="2855550" y="3495513"/>
            <a:ext cx="2103000" cy="1012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GB" sz="1200">
                <a:solidFill>
                  <a:schemeClr val="dk2"/>
                </a:solidFill>
                <a:latin typeface="Raleway"/>
                <a:ea typeface="Raleway"/>
                <a:cs typeface="Raleway"/>
                <a:sym typeface="Raleway"/>
              </a:rPr>
              <a:t>For more about making your ideas stick with others, check out our book!</a:t>
            </a:r>
            <a:endParaRPr sz="1200">
              <a:solidFill>
                <a:schemeClr val="dk2"/>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84" name="Shape 84"/>
        <p:cNvGrpSpPr/>
        <p:nvPr/>
      </p:nvGrpSpPr>
      <p:grpSpPr>
        <a:xfrm>
          <a:off x="0" y="0"/>
          <a:ext cx="0" cy="0"/>
          <a:chOff x="0" y="0"/>
          <a:chExt cx="0" cy="0"/>
        </a:xfrm>
      </p:grpSpPr>
      <p:pic>
        <p:nvPicPr>
          <p:cNvPr id="85" name="Google Shape;85;p14"/>
          <p:cNvPicPr preferRelativeResize="0"/>
          <p:nvPr/>
        </p:nvPicPr>
        <p:blipFill rotWithShape="1">
          <a:blip r:embed="rId1"/>
          <a:srcRect l="2132" t="6554" r="6751" b="14093"/>
          <a:stretch>
            <a:fillRect/>
          </a:stretch>
        </p:blipFill>
        <p:spPr>
          <a:xfrm>
            <a:off x="0" y="0"/>
            <a:ext cx="9144001" cy="5143500"/>
          </a:xfrm>
          <a:prstGeom prst="rect">
            <a:avLst/>
          </a:prstGeom>
          <a:noFill/>
          <a:ln>
            <a:noFill/>
          </a:ln>
        </p:spPr>
      </p:pic>
      <p:sp>
        <p:nvSpPr>
          <p:cNvPr id="86" name="Google Shape;86;p14"/>
          <p:cNvSpPr txBox="1"/>
          <p:nvPr>
            <p:ph type="title"/>
          </p:nvPr>
        </p:nvSpPr>
        <p:spPr>
          <a:xfrm>
            <a:off x="-52500" y="62925"/>
            <a:ext cx="8795400" cy="48447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r>
              <a:rPr lang="en-GB" sz="4300"/>
              <a:t>Business</a:t>
            </a:r>
            <a:r>
              <a:rPr lang="en-GB" sz="4300"/>
              <a:t> Overview</a:t>
            </a:r>
            <a:endParaRPr sz="4300"/>
          </a:p>
          <a:p>
            <a:pPr marL="914400" lvl="0" indent="0" algn="l" rtl="0">
              <a:spcBef>
                <a:spcPts val="0"/>
              </a:spcBef>
              <a:spcAft>
                <a:spcPts val="0"/>
              </a:spcAft>
              <a:buNone/>
            </a:pPr>
            <a:endParaRPr sz="1500"/>
          </a:p>
        </p:txBody>
      </p:sp>
      <p:sp>
        <p:nvSpPr>
          <p:cNvPr id="87" name="Google Shape;87;p14"/>
          <p:cNvSpPr txBox="1"/>
          <p:nvPr/>
        </p:nvSpPr>
        <p:spPr>
          <a:xfrm rot="10800000" flipH="1">
            <a:off x="110100" y="865175"/>
            <a:ext cx="8470200" cy="383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endParaRPr sz="1300">
              <a:solidFill>
                <a:schemeClr val="lt1"/>
              </a:solidFill>
              <a:latin typeface="Lato" panose="020F0502020204030203"/>
              <a:ea typeface="Lato" panose="020F0502020204030203"/>
              <a:cs typeface="Lato" panose="020F0502020204030203"/>
              <a:sym typeface="Lato" panose="020F0502020204030203"/>
            </a:endParaRPr>
          </a:p>
        </p:txBody>
      </p:sp>
      <p:sp>
        <p:nvSpPr>
          <p:cNvPr id="88" name="Google Shape;88;p14"/>
          <p:cNvSpPr txBox="1"/>
          <p:nvPr/>
        </p:nvSpPr>
        <p:spPr>
          <a:xfrm>
            <a:off x="275275" y="1006675"/>
            <a:ext cx="4530000" cy="461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Lato" panose="020F0502020204030203"/>
              <a:ea typeface="Lato" panose="020F0502020204030203"/>
              <a:cs typeface="Lato" panose="020F0502020204030203"/>
              <a:sym typeface="Lato" panose="020F0502020204030203"/>
            </a:endParaRPr>
          </a:p>
        </p:txBody>
      </p:sp>
      <p:sp>
        <p:nvSpPr>
          <p:cNvPr id="89" name="Google Shape;89;p14"/>
          <p:cNvSpPr txBox="1"/>
          <p:nvPr/>
        </p:nvSpPr>
        <p:spPr>
          <a:xfrm>
            <a:off x="110050" y="825775"/>
            <a:ext cx="8795400" cy="344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Clr>
                <a:schemeClr val="dk2"/>
              </a:buClr>
              <a:buSzPts val="1100"/>
              <a:buFont typeface="Arial" panose="020B0604020202020204"/>
              <a:buNone/>
            </a:pPr>
            <a:r>
              <a:rPr lang="en-GB" b="1">
                <a:solidFill>
                  <a:srgbClr val="00FF00"/>
                </a:solidFill>
                <a:latin typeface="Lato" panose="020F0502020204030203"/>
                <a:ea typeface="Lato" panose="020F0502020204030203"/>
                <a:cs typeface="Lato" panose="020F0502020204030203"/>
                <a:sym typeface="Lato" panose="020F0502020204030203"/>
              </a:rPr>
              <a:t>Dulex Mall. operates in the fast-paced retail industry, where real-time</a:t>
            </a:r>
            <a:endParaRPr b="1">
              <a:solidFill>
                <a:srgbClr val="00FF00"/>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Clr>
                <a:schemeClr val="dk2"/>
              </a:buClr>
              <a:buSzPts val="1100"/>
              <a:buFont typeface="Arial" panose="020B0604020202020204"/>
              <a:buNone/>
            </a:pPr>
            <a:r>
              <a:rPr lang="en-GB" b="1">
                <a:solidFill>
                  <a:srgbClr val="00FF00"/>
                </a:solidFill>
                <a:latin typeface="Lato" panose="020F0502020204030203"/>
                <a:ea typeface="Lato" panose="020F0502020204030203"/>
                <a:cs typeface="Lato" panose="020F0502020204030203"/>
                <a:sym typeface="Lato" panose="020F0502020204030203"/>
              </a:rPr>
              <a:t>access to transactional insights is critical for optimizing operations, inventory management, and customer engagement. Our success is fueled by the ability to swiftly analyze sales patterns, detect demand fluctuations, and tailor customer experiences across our omnichannel platforms.</a:t>
            </a:r>
            <a:endParaRPr b="1">
              <a:solidFill>
                <a:srgbClr val="00FF00"/>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None/>
            </a:pPr>
            <a:endParaRPr b="1">
              <a:solidFill>
                <a:schemeClr val="dk2"/>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None/>
            </a:pPr>
            <a:r>
              <a:rPr lang="en-GB" b="1">
                <a:solidFill>
                  <a:schemeClr val="dk1"/>
                </a:solidFill>
                <a:latin typeface="Lato" panose="020F0502020204030203"/>
                <a:ea typeface="Lato" panose="020F0502020204030203"/>
                <a:cs typeface="Lato" panose="020F0502020204030203"/>
                <a:sym typeface="Lato" panose="020F0502020204030203"/>
              </a:rPr>
              <a:t>However, we currently face a major challenge with fragmented and delayed data processing workflows, which limits our ability to react to live sales trends and inventory changes.</a:t>
            </a:r>
            <a:endParaRPr b="1">
              <a:solidFill>
                <a:schemeClr val="dk1"/>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Clr>
                <a:schemeClr val="dk2"/>
              </a:buClr>
              <a:buSzPts val="1100"/>
              <a:buFont typeface="Arial" panose="020B0604020202020204"/>
              <a:buNone/>
            </a:pPr>
            <a:endParaRPr b="1">
              <a:solidFill>
                <a:schemeClr val="lt1"/>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None/>
            </a:pPr>
            <a:r>
              <a:rPr lang="en-GB" b="1">
                <a:solidFill>
                  <a:srgbClr val="00FF00"/>
                </a:solidFill>
                <a:latin typeface="Lato" panose="020F0502020204030203"/>
                <a:ea typeface="Lato" panose="020F0502020204030203"/>
                <a:cs typeface="Lato" panose="020F0502020204030203"/>
                <a:sym typeface="Lato" panose="020F0502020204030203"/>
              </a:rPr>
              <a:t>To address this, we are launching a data engineering initiative to build a seamless real-time retail transaction streaming pipeline using Kafka for data ingestion, Apache Spark for real-time processing, and MongoDB for scalable storage of transactional records.</a:t>
            </a:r>
            <a:endParaRPr b="1">
              <a:solidFill>
                <a:srgbClr val="00FF00"/>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Clr>
                <a:schemeClr val="dk2"/>
              </a:buClr>
              <a:buSzPts val="1100"/>
              <a:buFont typeface="Arial" panose="020B0604020202020204"/>
              <a:buNone/>
            </a:pPr>
            <a:endParaRPr b="1">
              <a:solidFill>
                <a:srgbClr val="00FF00"/>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Clr>
                <a:schemeClr val="dk2"/>
              </a:buClr>
              <a:buSzPts val="1100"/>
              <a:buFont typeface="Arial" panose="020B0604020202020204"/>
              <a:buNone/>
            </a:pPr>
            <a:r>
              <a:rPr lang="en-GB" b="1">
                <a:solidFill>
                  <a:srgbClr val="00FF00"/>
                </a:solidFill>
                <a:latin typeface="Lato" panose="020F0502020204030203"/>
                <a:ea typeface="Lato" panose="020F0502020204030203"/>
                <a:cs typeface="Lato" panose="020F0502020204030203"/>
                <a:sym typeface="Lato" panose="020F0502020204030203"/>
              </a:rPr>
              <a:t>Additionally, we are integrating Docker and Docker Compose to streamline the deployment and management of our infrastructure, ensuring scalability, reliability, and faster collaboration across development teams.</a:t>
            </a:r>
            <a:endParaRPr b="1">
              <a:solidFill>
                <a:srgbClr val="00FF00"/>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None/>
            </a:pPr>
            <a:endParaRPr sz="1600">
              <a:solidFill>
                <a:schemeClr val="dk2"/>
              </a:solidFill>
              <a:latin typeface="Lato" panose="020F0502020204030203"/>
              <a:ea typeface="Lato" panose="020F0502020204030203"/>
              <a:cs typeface="Lato" panose="020F0502020204030203"/>
              <a:sym typeface="Lato" panose="020F0502020204030203"/>
            </a:endParaRPr>
          </a:p>
        </p:txBody>
      </p:sp>
      <p:sp>
        <p:nvSpPr>
          <p:cNvPr id="99" name="Google Shape;99;p15"/>
          <p:cNvSpPr txBox="1"/>
          <p:nvPr/>
        </p:nvSpPr>
        <p:spPr>
          <a:xfrm>
            <a:off x="141605" y="4686300"/>
            <a:ext cx="4267200" cy="25781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sz="1200" i="1">
                <a:solidFill>
                  <a:schemeClr val="lt2"/>
                </a:solidFill>
                <a:latin typeface="Lato" panose="020F0502020204030203"/>
                <a:ea typeface="Lato" panose="020F0502020204030203"/>
                <a:cs typeface="Lato" panose="020F0502020204030203"/>
                <a:sym typeface="Lato" panose="020F0502020204030203"/>
              </a:rPr>
              <a:t>Real-Time Retail Transaction Pipeline</a:t>
            </a:r>
            <a:endParaRPr sz="1200" i="1">
              <a:solidFill>
                <a:schemeClr val="lt2"/>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3" name="Shape 93"/>
        <p:cNvGrpSpPr/>
        <p:nvPr/>
      </p:nvGrpSpPr>
      <p:grpSpPr>
        <a:xfrm>
          <a:off x="0" y="0"/>
          <a:ext cx="0" cy="0"/>
          <a:chOff x="0" y="0"/>
          <a:chExt cx="0" cy="0"/>
        </a:xfrm>
      </p:grpSpPr>
      <p:sp>
        <p:nvSpPr>
          <p:cNvPr id="94" name="Google Shape;94;p15"/>
          <p:cNvSpPr txBox="1"/>
          <p:nvPr>
            <p:ph type="subTitle" idx="1"/>
          </p:nvPr>
        </p:nvSpPr>
        <p:spPr>
          <a:xfrm>
            <a:off x="0" y="0"/>
            <a:ext cx="4310700" cy="4489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2700" b="1">
              <a:solidFill>
                <a:schemeClr val="dk1"/>
              </a:solidFill>
            </a:endParaRPr>
          </a:p>
          <a:p>
            <a:pPr marL="0" lvl="0" indent="0" algn="l" rtl="0">
              <a:lnSpc>
                <a:spcPct val="115000"/>
              </a:lnSpc>
              <a:spcBef>
                <a:spcPts val="1600"/>
              </a:spcBef>
              <a:spcAft>
                <a:spcPts val="0"/>
              </a:spcAft>
              <a:buNone/>
            </a:pPr>
            <a:r>
              <a:rPr lang="en-GB" sz="2700" b="1">
                <a:solidFill>
                  <a:schemeClr val="dk1"/>
                </a:solidFill>
              </a:rPr>
              <a:t>Tech Stack</a:t>
            </a:r>
            <a:endParaRPr sz="1000" b="1">
              <a:solidFill>
                <a:schemeClr val="dk1"/>
              </a:solidFill>
            </a:endParaRPr>
          </a:p>
          <a:p>
            <a:pPr marL="0" lvl="0" indent="0" algn="l" rtl="0">
              <a:lnSpc>
                <a:spcPct val="115000"/>
              </a:lnSpc>
              <a:spcBef>
                <a:spcPts val="1600"/>
              </a:spcBef>
              <a:spcAft>
                <a:spcPts val="0"/>
              </a:spcAft>
              <a:buClr>
                <a:schemeClr val="dk2"/>
              </a:buClr>
              <a:buSzPts val="1100"/>
              <a:buFont typeface="Arial" panose="020B0604020202020204"/>
              <a:buNone/>
            </a:pPr>
            <a:r>
              <a:rPr lang="en-GB" sz="1000" b="1">
                <a:solidFill>
                  <a:schemeClr val="dk1"/>
                </a:solidFill>
              </a:rPr>
              <a:t>GitHub:</a:t>
            </a:r>
            <a:r>
              <a:rPr lang="en-GB" sz="900"/>
              <a:t> Manages version control and collaboration for code, documentation, and project tracking, ensuring that all team members are aligned and can contribute effectively.</a:t>
            </a:r>
            <a:endParaRPr sz="900"/>
          </a:p>
          <a:p>
            <a:pPr marL="0" lvl="0" indent="0" algn="l" rtl="0">
              <a:lnSpc>
                <a:spcPct val="115000"/>
              </a:lnSpc>
              <a:spcBef>
                <a:spcPts val="1600"/>
              </a:spcBef>
              <a:spcAft>
                <a:spcPts val="0"/>
              </a:spcAft>
              <a:buClr>
                <a:schemeClr val="dk2"/>
              </a:buClr>
              <a:buSzPts val="1100"/>
              <a:buFont typeface="Arial" panose="020B0604020202020204"/>
              <a:buNone/>
            </a:pPr>
            <a:r>
              <a:rPr lang="en-GB" sz="1000" b="1">
                <a:solidFill>
                  <a:schemeClr val="dk1"/>
                </a:solidFill>
              </a:rPr>
              <a:t>Spark: </a:t>
            </a:r>
            <a:r>
              <a:rPr lang="en-GB" sz="900"/>
              <a:t>Utilized for processing large datasets in real-time, allowing for fast and scalable data transformations and analytics.</a:t>
            </a:r>
            <a:endParaRPr sz="900"/>
          </a:p>
          <a:p>
            <a:pPr marL="0" lvl="0" indent="0" algn="l" rtl="0">
              <a:lnSpc>
                <a:spcPct val="115000"/>
              </a:lnSpc>
              <a:spcBef>
                <a:spcPts val="1600"/>
              </a:spcBef>
              <a:spcAft>
                <a:spcPts val="0"/>
              </a:spcAft>
              <a:buClr>
                <a:schemeClr val="dk2"/>
              </a:buClr>
              <a:buSzPts val="1100"/>
              <a:buFont typeface="Arial" panose="020B0604020202020204"/>
              <a:buNone/>
            </a:pPr>
            <a:r>
              <a:rPr lang="en-GB" sz="1000" b="1">
                <a:solidFill>
                  <a:schemeClr val="dk1"/>
                </a:solidFill>
              </a:rPr>
              <a:t>Python: </a:t>
            </a:r>
            <a:r>
              <a:rPr lang="en-GB" sz="900"/>
              <a:t>Used for scripting data extraction, cleaning, and transformation processes, enabling efficient handling of data from various sources.</a:t>
            </a:r>
            <a:endParaRPr sz="900"/>
          </a:p>
          <a:p>
            <a:pPr marL="0" lvl="0" indent="0" algn="l" rtl="0">
              <a:lnSpc>
                <a:spcPct val="115000"/>
              </a:lnSpc>
              <a:spcBef>
                <a:spcPts val="1600"/>
              </a:spcBef>
              <a:spcAft>
                <a:spcPts val="0"/>
              </a:spcAft>
              <a:buClr>
                <a:schemeClr val="dk2"/>
              </a:buClr>
              <a:buSzPts val="1100"/>
              <a:buFont typeface="Arial" panose="020B0604020202020204"/>
              <a:buNone/>
            </a:pPr>
            <a:r>
              <a:rPr lang="en-GB" sz="1000" b="1">
                <a:solidFill>
                  <a:schemeClr val="dk1"/>
                </a:solidFill>
              </a:rPr>
              <a:t>Kafka: </a:t>
            </a:r>
            <a:r>
              <a:rPr lang="en-GB" sz="900"/>
              <a:t>Serves as the messaging system for building a real-time streaming data pipeline, facilitating the ingestion of data from Reddit.</a:t>
            </a:r>
            <a:endParaRPr sz="900"/>
          </a:p>
          <a:p>
            <a:pPr marL="0" lvl="0" indent="0" algn="l" rtl="0">
              <a:lnSpc>
                <a:spcPct val="115000"/>
              </a:lnSpc>
              <a:spcBef>
                <a:spcPts val="1600"/>
              </a:spcBef>
              <a:spcAft>
                <a:spcPts val="0"/>
              </a:spcAft>
              <a:buClr>
                <a:schemeClr val="dk2"/>
              </a:buClr>
              <a:buSzPts val="1100"/>
              <a:buFont typeface="Arial" panose="020B0604020202020204"/>
              <a:buNone/>
            </a:pPr>
            <a:r>
              <a:rPr lang="en-GB" sz="1000" b="1">
                <a:solidFill>
                  <a:schemeClr val="dk1"/>
                </a:solidFill>
              </a:rPr>
              <a:t>MongoDB: </a:t>
            </a:r>
            <a:r>
              <a:rPr lang="en-GB" sz="900"/>
              <a:t>A NoSQL database that stores unstructured data, providing flexibility in managing diverse data formats during the ETL process.</a:t>
            </a:r>
            <a:endParaRPr sz="900"/>
          </a:p>
          <a:p>
            <a:pPr marL="0" lvl="0" indent="0" algn="l" rtl="0">
              <a:lnSpc>
                <a:spcPct val="115000"/>
              </a:lnSpc>
              <a:spcBef>
                <a:spcPts val="1600"/>
              </a:spcBef>
              <a:spcAft>
                <a:spcPts val="0"/>
              </a:spcAft>
              <a:buClr>
                <a:schemeClr val="dk2"/>
              </a:buClr>
              <a:buSzPts val="1100"/>
              <a:buFont typeface="Arial" panose="020B0604020202020204"/>
              <a:buNone/>
            </a:pPr>
            <a:r>
              <a:rPr lang="en-GB" sz="1000" b="1">
                <a:solidFill>
                  <a:schemeClr val="dk1"/>
                </a:solidFill>
              </a:rPr>
              <a:t>Draw.io: </a:t>
            </a:r>
            <a:r>
              <a:rPr lang="en-GB" sz="800"/>
              <a:t>Utilized to create diagrams that outline data flow, architecture, and ETL process design, providing a visual representation of the system for better understanding and communication</a:t>
            </a:r>
            <a:endParaRPr sz="800"/>
          </a:p>
          <a:p>
            <a:pPr marL="0" lvl="0" indent="0" algn="l" rtl="0">
              <a:lnSpc>
                <a:spcPct val="115000"/>
              </a:lnSpc>
              <a:spcBef>
                <a:spcPts val="1600"/>
              </a:spcBef>
              <a:spcAft>
                <a:spcPts val="0"/>
              </a:spcAft>
              <a:buClr>
                <a:schemeClr val="dk2"/>
              </a:buClr>
              <a:buSzPts val="1100"/>
              <a:buFont typeface="Arial" panose="020B0604020202020204"/>
              <a:buNone/>
            </a:pPr>
            <a:r>
              <a:rPr lang="en-GB" sz="1000" b="1">
                <a:solidFill>
                  <a:schemeClr val="dk1"/>
                </a:solidFill>
              </a:rPr>
              <a:t>Docker:</a:t>
            </a:r>
            <a:r>
              <a:rPr lang="en-GB" sz="800"/>
              <a:t> Leveraged to containerize applications and services, ensuring consistent environments across development, testing, and production.</a:t>
            </a:r>
            <a:endParaRPr sz="800"/>
          </a:p>
          <a:p>
            <a:pPr marL="0" lvl="0" indent="0" algn="l" rtl="0">
              <a:lnSpc>
                <a:spcPct val="115000"/>
              </a:lnSpc>
              <a:spcBef>
                <a:spcPts val="1600"/>
              </a:spcBef>
              <a:spcAft>
                <a:spcPts val="1600"/>
              </a:spcAft>
              <a:buNone/>
            </a:pPr>
            <a:endParaRPr sz="800"/>
          </a:p>
        </p:txBody>
      </p:sp>
      <p:pic>
        <p:nvPicPr>
          <p:cNvPr id="95" name="Google Shape;95;p15"/>
          <p:cNvPicPr preferRelativeResize="0"/>
          <p:nvPr/>
        </p:nvPicPr>
        <p:blipFill rotWithShape="1">
          <a:blip r:embed="rId1"/>
          <a:srcRect l="1729" t="6746" b="20862"/>
          <a:stretch>
            <a:fillRect/>
          </a:stretch>
        </p:blipFill>
        <p:spPr>
          <a:xfrm>
            <a:off x="4488725" y="0"/>
            <a:ext cx="4655272" cy="5143505"/>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grpSp>
        <p:nvGrpSpPr>
          <p:cNvPr id="96" name="Google Shape;96;p15"/>
          <p:cNvGrpSpPr/>
          <p:nvPr/>
        </p:nvGrpSpPr>
        <p:grpSpPr>
          <a:xfrm>
            <a:off x="6891488" y="2721167"/>
            <a:ext cx="2212050" cy="2504994"/>
            <a:chOff x="6858325" y="503070"/>
            <a:chExt cx="2212050" cy="2504994"/>
          </a:xfrm>
        </p:grpSpPr>
        <p:pic>
          <p:nvPicPr>
            <p:cNvPr id="97" name="Google Shape;97;p15"/>
            <p:cNvPicPr preferRelativeResize="0"/>
            <p:nvPr/>
          </p:nvPicPr>
          <p:blipFill>
            <a:blip r:embed="rId2"/>
            <a:stretch>
              <a:fillRect/>
            </a:stretch>
          </p:blipFill>
          <p:spPr>
            <a:xfrm>
              <a:off x="6858325" y="503070"/>
              <a:ext cx="2212050" cy="2504994"/>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sp>
          <p:nvSpPr>
            <p:cNvPr id="98" name="Google Shape;98;p15"/>
            <p:cNvSpPr txBox="1"/>
            <p:nvPr/>
          </p:nvSpPr>
          <p:spPr>
            <a:xfrm>
              <a:off x="6944812" y="558128"/>
              <a:ext cx="2058600" cy="2367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457200" lvl="0" indent="0" algn="l" rtl="0">
                <a:spcBef>
                  <a:spcPts val="0"/>
                </a:spcBef>
                <a:spcAft>
                  <a:spcPts val="0"/>
                </a:spcAft>
                <a:buNone/>
              </a:pPr>
              <a:r>
                <a:rPr lang="en-GB" sz="2000" b="1">
                  <a:solidFill>
                    <a:schemeClr val="dk1"/>
                  </a:solidFill>
                  <a:latin typeface="Raleway"/>
                  <a:ea typeface="Raleway"/>
                  <a:cs typeface="Raleway"/>
                  <a:sym typeface="Raleway"/>
                </a:rPr>
                <a:t>Tools</a:t>
              </a:r>
              <a:endParaRPr sz="2000" b="1">
                <a:solidFill>
                  <a:schemeClr val="dk1"/>
                </a:solidFill>
                <a:latin typeface="Raleway"/>
                <a:ea typeface="Raleway"/>
                <a:cs typeface="Raleway"/>
                <a:sym typeface="Raleway"/>
              </a:endParaRPr>
            </a:p>
            <a:p>
              <a:pPr marL="0" lvl="0" indent="0" algn="l" rtl="0">
                <a:spcBef>
                  <a:spcPts val="800"/>
                </a:spcBef>
                <a:spcAft>
                  <a:spcPts val="0"/>
                </a:spcAft>
                <a:buNone/>
              </a:pPr>
              <a:r>
                <a:rPr lang="en-GB" sz="1000" b="1">
                  <a:solidFill>
                    <a:schemeClr val="dk1"/>
                  </a:solidFill>
                  <a:latin typeface="Raleway"/>
                  <a:ea typeface="Raleway"/>
                  <a:cs typeface="Raleway"/>
                  <a:sym typeface="Raleway"/>
                </a:rPr>
                <a:t>        Python, </a:t>
              </a:r>
              <a:endParaRPr sz="1000" b="1">
                <a:solidFill>
                  <a:schemeClr val="dk1"/>
                </a:solidFill>
                <a:latin typeface="Raleway"/>
                <a:ea typeface="Raleway"/>
                <a:cs typeface="Raleway"/>
                <a:sym typeface="Raleway"/>
              </a:endParaRPr>
            </a:p>
            <a:p>
              <a:pPr marL="0" lvl="0" indent="0" algn="l" rtl="0">
                <a:spcBef>
                  <a:spcPts val="800"/>
                </a:spcBef>
                <a:spcAft>
                  <a:spcPts val="0"/>
                </a:spcAft>
                <a:buNone/>
              </a:pPr>
              <a:r>
                <a:rPr lang="en-GB" sz="1000" b="1">
                  <a:solidFill>
                    <a:schemeClr val="dk1"/>
                  </a:solidFill>
                  <a:latin typeface="Raleway"/>
                  <a:ea typeface="Raleway"/>
                  <a:cs typeface="Raleway"/>
                  <a:sym typeface="Raleway"/>
                </a:rPr>
                <a:t>        Spark, </a:t>
              </a:r>
              <a:endParaRPr sz="1000" b="1">
                <a:solidFill>
                  <a:schemeClr val="dk1"/>
                </a:solidFill>
                <a:latin typeface="Raleway"/>
                <a:ea typeface="Raleway"/>
                <a:cs typeface="Raleway"/>
                <a:sym typeface="Raleway"/>
              </a:endParaRPr>
            </a:p>
            <a:p>
              <a:pPr marL="0" lvl="0" indent="0" algn="l" rtl="0">
                <a:spcBef>
                  <a:spcPts val="800"/>
                </a:spcBef>
                <a:spcAft>
                  <a:spcPts val="0"/>
                </a:spcAft>
                <a:buNone/>
              </a:pPr>
              <a:r>
                <a:rPr lang="en-GB" sz="1000" b="1">
                  <a:solidFill>
                    <a:schemeClr val="dk1"/>
                  </a:solidFill>
                  <a:latin typeface="Raleway"/>
                  <a:ea typeface="Raleway"/>
                  <a:cs typeface="Raleway"/>
                  <a:sym typeface="Raleway"/>
                </a:rPr>
                <a:t>        Kafka,</a:t>
              </a:r>
              <a:endParaRPr sz="1000" b="1">
                <a:solidFill>
                  <a:schemeClr val="dk1"/>
                </a:solidFill>
                <a:latin typeface="Raleway"/>
                <a:ea typeface="Raleway"/>
                <a:cs typeface="Raleway"/>
                <a:sym typeface="Raleway"/>
              </a:endParaRPr>
            </a:p>
            <a:p>
              <a:pPr marL="0" lvl="0" indent="0" algn="l" rtl="0">
                <a:spcBef>
                  <a:spcPts val="800"/>
                </a:spcBef>
                <a:spcAft>
                  <a:spcPts val="0"/>
                </a:spcAft>
                <a:buNone/>
              </a:pPr>
              <a:r>
                <a:rPr lang="en-GB" sz="1000" b="1">
                  <a:solidFill>
                    <a:schemeClr val="dk1"/>
                  </a:solidFill>
                  <a:latin typeface="Raleway"/>
                  <a:ea typeface="Raleway"/>
                  <a:cs typeface="Raleway"/>
                  <a:sym typeface="Raleway"/>
                </a:rPr>
                <a:t>        Docker,</a:t>
              </a:r>
              <a:endParaRPr sz="1000" b="1">
                <a:solidFill>
                  <a:schemeClr val="dk1"/>
                </a:solidFill>
                <a:latin typeface="Raleway"/>
                <a:ea typeface="Raleway"/>
                <a:cs typeface="Raleway"/>
                <a:sym typeface="Raleway"/>
              </a:endParaRPr>
            </a:p>
            <a:p>
              <a:pPr marL="0" lvl="0" indent="0" algn="l" rtl="0">
                <a:spcBef>
                  <a:spcPts val="800"/>
                </a:spcBef>
                <a:spcAft>
                  <a:spcPts val="0"/>
                </a:spcAft>
                <a:buNone/>
              </a:pPr>
              <a:r>
                <a:rPr lang="en-GB" sz="1000" b="1">
                  <a:solidFill>
                    <a:schemeClr val="dk1"/>
                  </a:solidFill>
                  <a:latin typeface="Raleway"/>
                  <a:ea typeface="Raleway"/>
                  <a:cs typeface="Raleway"/>
                  <a:sym typeface="Raleway"/>
                </a:rPr>
                <a:t>        GitHub</a:t>
              </a:r>
              <a:r>
                <a:rPr lang="en-GB" sz="1000" b="1">
                  <a:solidFill>
                    <a:schemeClr val="dk1"/>
                  </a:solidFill>
                  <a:latin typeface="Raleway"/>
                  <a:ea typeface="Raleway"/>
                  <a:cs typeface="Raleway"/>
                  <a:sym typeface="Raleway"/>
                </a:rPr>
                <a:t>,</a:t>
              </a:r>
              <a:endParaRPr sz="1000" b="1">
                <a:solidFill>
                  <a:schemeClr val="dk1"/>
                </a:solidFill>
                <a:latin typeface="Raleway"/>
                <a:ea typeface="Raleway"/>
                <a:cs typeface="Raleway"/>
                <a:sym typeface="Raleway"/>
              </a:endParaRPr>
            </a:p>
            <a:p>
              <a:pPr marL="0" lvl="0" indent="0" algn="l" rtl="0">
                <a:spcBef>
                  <a:spcPts val="800"/>
                </a:spcBef>
                <a:spcAft>
                  <a:spcPts val="800"/>
                </a:spcAft>
                <a:buNone/>
              </a:pPr>
              <a:r>
                <a:rPr lang="en-GB" sz="1000" b="1">
                  <a:solidFill>
                    <a:schemeClr val="dk1"/>
                  </a:solidFill>
                  <a:latin typeface="Raleway"/>
                  <a:ea typeface="Raleway"/>
                  <a:cs typeface="Raleway"/>
                  <a:sym typeface="Raleway"/>
                </a:rPr>
                <a:t>       </a:t>
              </a:r>
              <a:r>
                <a:rPr lang="en-GB" sz="1000" b="1">
                  <a:solidFill>
                    <a:schemeClr val="dk1"/>
                  </a:solidFill>
                  <a:latin typeface="Raleway"/>
                  <a:ea typeface="Raleway"/>
                  <a:cs typeface="Raleway"/>
                  <a:sym typeface="Raleway"/>
                </a:rPr>
                <a:t>Mongodb</a:t>
              </a:r>
              <a:endParaRPr sz="1000" b="1">
                <a:solidFill>
                  <a:schemeClr val="dk1"/>
                </a:solidFill>
                <a:latin typeface="Raleway"/>
                <a:ea typeface="Raleway"/>
                <a:cs typeface="Raleway"/>
                <a:sym typeface="Raleway"/>
              </a:endParaRPr>
            </a:p>
          </p:txBody>
        </p:sp>
      </p:grpSp>
      <p:sp>
        <p:nvSpPr>
          <p:cNvPr id="99" name="Google Shape;99;p15"/>
          <p:cNvSpPr txBox="1"/>
          <p:nvPr/>
        </p:nvSpPr>
        <p:spPr>
          <a:xfrm>
            <a:off x="141605" y="4686300"/>
            <a:ext cx="4267200" cy="25781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sz="1200" i="1">
                <a:solidFill>
                  <a:schemeClr val="lt2"/>
                </a:solidFill>
                <a:latin typeface="Lato" panose="020F0502020204030203"/>
                <a:ea typeface="Lato" panose="020F0502020204030203"/>
                <a:cs typeface="Lato" panose="020F0502020204030203"/>
                <a:sym typeface="Lato" panose="020F0502020204030203"/>
              </a:rPr>
              <a:t>Real-Time Retail Transaction Pipeline</a:t>
            </a:r>
            <a:endParaRPr sz="1200" i="1">
              <a:solidFill>
                <a:schemeClr val="lt2"/>
              </a:solidFill>
              <a:latin typeface="Lato" panose="020F0502020204030203"/>
              <a:ea typeface="Lato" panose="020F0502020204030203"/>
              <a:cs typeface="Lato" panose="020F0502020204030203"/>
              <a:sym typeface="Lato" panose="020F0502020204030203"/>
            </a:endParaRPr>
          </a:p>
        </p:txBody>
      </p:sp>
      <p:sp>
        <p:nvSpPr>
          <p:cNvPr id="100" name="Google Shape;100;p15"/>
          <p:cNvSpPr/>
          <p:nvPr/>
        </p:nvSpPr>
        <p:spPr>
          <a:xfrm>
            <a:off x="7036450" y="3263825"/>
            <a:ext cx="259500" cy="1572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101" name="Google Shape;101;p15"/>
          <p:cNvSpPr/>
          <p:nvPr/>
        </p:nvSpPr>
        <p:spPr>
          <a:xfrm>
            <a:off x="7036450" y="3518475"/>
            <a:ext cx="259500" cy="1572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102" name="Google Shape;102;p15"/>
          <p:cNvSpPr/>
          <p:nvPr/>
        </p:nvSpPr>
        <p:spPr>
          <a:xfrm>
            <a:off x="7036450" y="3773125"/>
            <a:ext cx="259500" cy="1572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103" name="Google Shape;103;p15"/>
          <p:cNvSpPr/>
          <p:nvPr/>
        </p:nvSpPr>
        <p:spPr>
          <a:xfrm>
            <a:off x="7036450" y="4027775"/>
            <a:ext cx="259500" cy="1572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104" name="Google Shape;104;p15"/>
          <p:cNvSpPr/>
          <p:nvPr/>
        </p:nvSpPr>
        <p:spPr>
          <a:xfrm>
            <a:off x="7036450" y="4282425"/>
            <a:ext cx="259500" cy="1572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105" name="Google Shape;105;p15"/>
          <p:cNvSpPr/>
          <p:nvPr/>
        </p:nvSpPr>
        <p:spPr>
          <a:xfrm>
            <a:off x="7036450" y="4537075"/>
            <a:ext cx="259500" cy="1572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303300" y="411575"/>
            <a:ext cx="8520600" cy="6396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2"/>
                </a:solidFill>
              </a:rPr>
              <a:t>Business Problems</a:t>
            </a:r>
            <a:endParaRPr>
              <a:solidFill>
                <a:schemeClr val="lt2"/>
              </a:solidFill>
            </a:endParaRPr>
          </a:p>
        </p:txBody>
      </p:sp>
      <p:graphicFrame>
        <p:nvGraphicFramePr>
          <p:cNvPr id="111" name="Google Shape;111;p16"/>
          <p:cNvGraphicFramePr/>
          <p:nvPr/>
        </p:nvGraphicFramePr>
        <p:xfrm>
          <a:off x="323100" y="2393975"/>
          <a:ext cx="8522700" cy="3000000"/>
        </p:xfrm>
        <a:graphic>
          <a:graphicData uri="http://schemas.openxmlformats.org/drawingml/2006/table">
            <a:tbl>
              <a:tblPr>
                <a:noFill/>
                <a:tableStyleId>{44B1FBFE-A045-4EF1-9C25-12A4761E3F40}</a:tableStyleId>
              </a:tblPr>
              <a:tblGrid>
                <a:gridCol w="2513525"/>
                <a:gridCol w="6009175"/>
              </a:tblGrid>
              <a:tr h="719125">
                <a:tc>
                  <a:txBody>
                    <a:bodyPr/>
                    <a:lstStyle/>
                    <a:p>
                      <a:pPr marL="0" lvl="0" indent="0" algn="ctr" rtl="0">
                        <a:spcBef>
                          <a:spcPts val="0"/>
                        </a:spcBef>
                        <a:spcAft>
                          <a:spcPts val="0"/>
                        </a:spcAft>
                        <a:buNone/>
                      </a:pP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r>
            </a:tbl>
          </a:graphicData>
        </a:graphic>
      </p:graphicFrame>
      <p:cxnSp>
        <p:nvCxnSpPr>
          <p:cNvPr id="112" name="Google Shape;112;p16"/>
          <p:cNvCxnSpPr/>
          <p:nvPr/>
        </p:nvCxnSpPr>
        <p:spPr>
          <a:xfrm rot="10800000">
            <a:off x="569975" y="1439375"/>
            <a:ext cx="0" cy="954600"/>
          </a:xfrm>
          <a:prstGeom prst="straightConnector1">
            <a:avLst/>
          </a:prstGeom>
          <a:noFill/>
          <a:ln w="9525" cap="flat" cmpd="sng">
            <a:solidFill>
              <a:schemeClr val="dk2"/>
            </a:solidFill>
            <a:prstDash val="solid"/>
            <a:round/>
            <a:headEnd type="none" w="med" len="med"/>
            <a:tailEnd type="oval" w="med" len="med"/>
          </a:ln>
        </p:spPr>
      </p:cxnSp>
      <p:sp>
        <p:nvSpPr>
          <p:cNvPr id="113" name="Google Shape;113;p16"/>
          <p:cNvSpPr txBox="1"/>
          <p:nvPr>
            <p:ph type="title"/>
          </p:nvPr>
        </p:nvSpPr>
        <p:spPr>
          <a:xfrm>
            <a:off x="646175" y="1179700"/>
            <a:ext cx="3058200" cy="44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chemeClr val="dk1"/>
                </a:solidFill>
              </a:rPr>
              <a:t>Inefficient Data Processing</a:t>
            </a:r>
            <a:endParaRPr sz="1600" b="1">
              <a:solidFill>
                <a:schemeClr val="dk1"/>
              </a:solidFill>
            </a:endParaRPr>
          </a:p>
        </p:txBody>
      </p:sp>
      <p:sp>
        <p:nvSpPr>
          <p:cNvPr id="114" name="Google Shape;114;p16"/>
          <p:cNvSpPr txBox="1"/>
          <p:nvPr>
            <p:ph type="body" idx="4294967295"/>
          </p:nvPr>
        </p:nvSpPr>
        <p:spPr>
          <a:xfrm>
            <a:off x="699950" y="1540775"/>
            <a:ext cx="3704100" cy="7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1100"/>
              <a:t>Slow and cumbersome data processing can lead to delays in generating insights, resulting in missed opportunities to engage with consumers effectively.</a:t>
            </a:r>
            <a:endParaRPr sz="1100"/>
          </a:p>
          <a:p>
            <a:pPr marL="0" lvl="0" indent="0" algn="l" rtl="0">
              <a:spcBef>
                <a:spcPts val="1600"/>
              </a:spcBef>
              <a:spcAft>
                <a:spcPts val="0"/>
              </a:spcAft>
              <a:buClr>
                <a:schemeClr val="dk2"/>
              </a:buClr>
              <a:buSzPts val="1100"/>
              <a:buFont typeface="Arial" panose="020B0604020202020204"/>
              <a:buNone/>
            </a:pPr>
            <a:endParaRPr sz="1000"/>
          </a:p>
          <a:p>
            <a:pPr marL="0" lvl="0" indent="0" algn="l" rtl="0">
              <a:spcBef>
                <a:spcPts val="1600"/>
              </a:spcBef>
              <a:spcAft>
                <a:spcPts val="1600"/>
              </a:spcAft>
              <a:buNone/>
            </a:pPr>
            <a:endParaRPr sz="1000"/>
          </a:p>
        </p:txBody>
      </p:sp>
      <p:sp>
        <p:nvSpPr>
          <p:cNvPr id="115" name="Google Shape;115;p16"/>
          <p:cNvSpPr txBox="1"/>
          <p:nvPr>
            <p:ph type="title"/>
          </p:nvPr>
        </p:nvSpPr>
        <p:spPr>
          <a:xfrm>
            <a:off x="3251009" y="3668337"/>
            <a:ext cx="23157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chemeClr val="dk1"/>
                </a:solidFill>
              </a:rPr>
              <a:t>Disparate Datasets</a:t>
            </a:r>
            <a:endParaRPr sz="1600" b="1">
              <a:solidFill>
                <a:schemeClr val="dk1"/>
              </a:solidFill>
            </a:endParaRPr>
          </a:p>
        </p:txBody>
      </p:sp>
      <p:sp>
        <p:nvSpPr>
          <p:cNvPr id="116" name="Google Shape;116;p16"/>
          <p:cNvSpPr txBox="1"/>
          <p:nvPr>
            <p:ph type="body" idx="4294967295"/>
          </p:nvPr>
        </p:nvSpPr>
        <p:spPr>
          <a:xfrm>
            <a:off x="3251000" y="3993750"/>
            <a:ext cx="2315700" cy="10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900"/>
              <a:t>When data is stored in silos or is not integrated, it becomes challenging to obtain a holistic view of consumer behaviour. This fragmentation can lead to inconsistent messaging and ineffective marketing campaigns</a:t>
            </a:r>
            <a:endParaRPr sz="900"/>
          </a:p>
          <a:p>
            <a:pPr marL="0" lvl="0" indent="0" algn="l" rtl="0">
              <a:spcBef>
                <a:spcPts val="1600"/>
              </a:spcBef>
              <a:spcAft>
                <a:spcPts val="1600"/>
              </a:spcAft>
              <a:buNone/>
            </a:pPr>
            <a:endParaRPr sz="900"/>
          </a:p>
        </p:txBody>
      </p:sp>
      <p:sp>
        <p:nvSpPr>
          <p:cNvPr id="117" name="Google Shape;117;p16"/>
          <p:cNvSpPr txBox="1"/>
          <p:nvPr>
            <p:ph type="title"/>
          </p:nvPr>
        </p:nvSpPr>
        <p:spPr>
          <a:xfrm>
            <a:off x="5091048" y="1235050"/>
            <a:ext cx="28602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chemeClr val="dk1"/>
                </a:solidFill>
              </a:rPr>
              <a:t>Limited Real-Time Analysis</a:t>
            </a:r>
            <a:endParaRPr sz="1600" b="1">
              <a:solidFill>
                <a:schemeClr val="dk1"/>
              </a:solidFill>
            </a:endParaRPr>
          </a:p>
        </p:txBody>
      </p:sp>
      <p:sp>
        <p:nvSpPr>
          <p:cNvPr id="118" name="Google Shape;118;p16"/>
          <p:cNvSpPr txBox="1"/>
          <p:nvPr>
            <p:ph type="body" idx="4294967295"/>
          </p:nvPr>
        </p:nvSpPr>
        <p:spPr>
          <a:xfrm>
            <a:off x="5091050" y="1560475"/>
            <a:ext cx="3615300" cy="7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900"/>
              <a:t>The inability to analyze data in real-time restricts the agency's capacity to respond quickly to market changes or consumer purchase. This lag can result in lost leads and diminished competitive advantage</a:t>
            </a:r>
            <a:endParaRPr sz="900"/>
          </a:p>
          <a:p>
            <a:pPr marL="0" lvl="0" indent="0" algn="l" rtl="0">
              <a:spcBef>
                <a:spcPts val="1600"/>
              </a:spcBef>
              <a:spcAft>
                <a:spcPts val="1600"/>
              </a:spcAft>
              <a:buNone/>
            </a:pPr>
            <a:endParaRPr sz="900"/>
          </a:p>
        </p:txBody>
      </p:sp>
      <p:sp>
        <p:nvSpPr>
          <p:cNvPr id="119" name="Google Shape;119;p16"/>
          <p:cNvSpPr txBox="1"/>
          <p:nvPr>
            <p:ph type="title"/>
          </p:nvPr>
        </p:nvSpPr>
        <p:spPr>
          <a:xfrm>
            <a:off x="6245122" y="3668337"/>
            <a:ext cx="23532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Inability to Scale</a:t>
            </a:r>
            <a:endParaRPr sz="1800" b="1">
              <a:solidFill>
                <a:schemeClr val="dk1"/>
              </a:solidFill>
            </a:endParaRPr>
          </a:p>
        </p:txBody>
      </p:sp>
      <p:sp>
        <p:nvSpPr>
          <p:cNvPr id="120" name="Google Shape;120;p16"/>
          <p:cNvSpPr txBox="1"/>
          <p:nvPr>
            <p:ph type="body" idx="4294967295"/>
          </p:nvPr>
        </p:nvSpPr>
        <p:spPr>
          <a:xfrm>
            <a:off x="6245125" y="3993750"/>
            <a:ext cx="23532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1000"/>
              <a:t>As the volume of data grows, the current fragmented system may struggle to keep up, making it difficult for the agency to scale its operations.</a:t>
            </a:r>
            <a:endParaRPr sz="1000"/>
          </a:p>
          <a:p>
            <a:pPr marL="0" lvl="0" indent="0" algn="l" rtl="0">
              <a:spcBef>
                <a:spcPts val="1600"/>
              </a:spcBef>
              <a:spcAft>
                <a:spcPts val="1600"/>
              </a:spcAft>
              <a:buNone/>
            </a:pPr>
            <a:endParaRPr sz="1000"/>
          </a:p>
        </p:txBody>
      </p:sp>
      <p:cxnSp>
        <p:nvCxnSpPr>
          <p:cNvPr id="121" name="Google Shape;121;p16"/>
          <p:cNvCxnSpPr/>
          <p:nvPr/>
        </p:nvCxnSpPr>
        <p:spPr>
          <a:xfrm>
            <a:off x="3174800" y="3113100"/>
            <a:ext cx="0" cy="828000"/>
          </a:xfrm>
          <a:prstGeom prst="straightConnector1">
            <a:avLst/>
          </a:prstGeom>
          <a:noFill/>
          <a:ln w="9525" cap="flat" cmpd="sng">
            <a:solidFill>
              <a:schemeClr val="dk2"/>
            </a:solidFill>
            <a:prstDash val="solid"/>
            <a:round/>
            <a:headEnd type="none" w="med" len="med"/>
            <a:tailEnd type="oval" w="med" len="med"/>
          </a:ln>
        </p:spPr>
      </p:cxnSp>
      <p:cxnSp>
        <p:nvCxnSpPr>
          <p:cNvPr id="122" name="Google Shape;122;p16"/>
          <p:cNvCxnSpPr/>
          <p:nvPr/>
        </p:nvCxnSpPr>
        <p:spPr>
          <a:xfrm rot="10800000">
            <a:off x="4997750" y="1439375"/>
            <a:ext cx="0" cy="954600"/>
          </a:xfrm>
          <a:prstGeom prst="straightConnector1">
            <a:avLst/>
          </a:prstGeom>
          <a:noFill/>
          <a:ln w="9525" cap="flat" cmpd="sng">
            <a:solidFill>
              <a:schemeClr val="dk2"/>
            </a:solidFill>
            <a:prstDash val="solid"/>
            <a:round/>
            <a:headEnd type="none" w="med" len="med"/>
            <a:tailEnd type="oval" w="med" len="med"/>
          </a:ln>
        </p:spPr>
      </p:cxnSp>
      <p:cxnSp>
        <p:nvCxnSpPr>
          <p:cNvPr id="123" name="Google Shape;123;p16"/>
          <p:cNvCxnSpPr/>
          <p:nvPr/>
        </p:nvCxnSpPr>
        <p:spPr>
          <a:xfrm>
            <a:off x="6168925" y="3113100"/>
            <a:ext cx="0" cy="828000"/>
          </a:xfrm>
          <a:prstGeom prst="straightConnector1">
            <a:avLst/>
          </a:prstGeom>
          <a:noFill/>
          <a:ln w="9525" cap="flat" cmpd="sng">
            <a:solidFill>
              <a:schemeClr val="dk2"/>
            </a:solidFill>
            <a:prstDash val="solid"/>
            <a:round/>
            <a:headEnd type="none" w="med" len="med"/>
            <a:tailEnd type="oval" w="med" len="med"/>
          </a:ln>
        </p:spPr>
      </p:cxnSp>
      <p:sp>
        <p:nvSpPr>
          <p:cNvPr id="99" name="Google Shape;99;p15"/>
          <p:cNvSpPr txBox="1"/>
          <p:nvPr/>
        </p:nvSpPr>
        <p:spPr>
          <a:xfrm>
            <a:off x="137160" y="4761865"/>
            <a:ext cx="4267200" cy="25781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sz="1200" i="1">
                <a:solidFill>
                  <a:schemeClr val="lt2"/>
                </a:solidFill>
                <a:latin typeface="Lato" panose="020F0502020204030203"/>
                <a:ea typeface="Lato" panose="020F0502020204030203"/>
                <a:cs typeface="Lato" panose="020F0502020204030203"/>
                <a:sym typeface="Lato" panose="020F0502020204030203"/>
              </a:rPr>
              <a:t>Real-Time Retail Transaction Pipeline</a:t>
            </a:r>
            <a:endParaRPr sz="1200" i="1">
              <a:solidFill>
                <a:schemeClr val="lt2"/>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pic>
        <p:nvPicPr>
          <p:cNvPr id="128" name="Google Shape;128;p17" descr="Screen Shot 2015-11-20 at 9.47.21 AM.png"/>
          <p:cNvPicPr preferRelativeResize="0"/>
          <p:nvPr/>
        </p:nvPicPr>
        <p:blipFill rotWithShape="1">
          <a:blip r:embed="rId1"/>
          <a:srcRect l="4413" r="4404"/>
          <a:stretch>
            <a:fillRect/>
          </a:stretch>
        </p:blipFill>
        <p:spPr>
          <a:xfrm>
            <a:off x="0" y="0"/>
            <a:ext cx="9144000" cy="5143504"/>
          </a:xfrm>
          <a:prstGeom prst="rect">
            <a:avLst/>
          </a:prstGeom>
          <a:noFill/>
          <a:ln>
            <a:noFill/>
          </a:ln>
        </p:spPr>
      </p:pic>
      <p:sp>
        <p:nvSpPr>
          <p:cNvPr id="129" name="Google Shape;129;p17"/>
          <p:cNvSpPr txBox="1"/>
          <p:nvPr>
            <p:ph type="title"/>
          </p:nvPr>
        </p:nvSpPr>
        <p:spPr>
          <a:xfrm>
            <a:off x="306475" y="117275"/>
            <a:ext cx="8103000" cy="45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 Project Objectives</a:t>
            </a:r>
            <a:endParaRPr sz="3000"/>
          </a:p>
          <a:p>
            <a:pPr marL="0" lvl="0" indent="0" algn="l" rtl="0">
              <a:spcBef>
                <a:spcPts val="0"/>
              </a:spcBef>
              <a:spcAft>
                <a:spcPts val="0"/>
              </a:spcAft>
              <a:buNone/>
            </a:pPr>
            <a:endParaRPr sz="2500"/>
          </a:p>
          <a:p>
            <a:pPr marL="0" lvl="0" indent="0" algn="l" rtl="0">
              <a:spcBef>
                <a:spcPts val="0"/>
              </a:spcBef>
              <a:spcAft>
                <a:spcPts val="0"/>
              </a:spcAft>
              <a:buClr>
                <a:schemeClr val="dk2"/>
              </a:buClr>
              <a:buSzPts val="1100"/>
              <a:buFont typeface="Arial" panose="020B0604020202020204"/>
              <a:buNone/>
            </a:pPr>
            <a:r>
              <a:rPr lang="en-GB" sz="1000">
                <a:solidFill>
                  <a:schemeClr val="dk1"/>
                </a:solidFill>
              </a:rPr>
              <a:t>Real-Time Data Ingestion: </a:t>
            </a:r>
            <a:r>
              <a:rPr lang="en-GB" sz="1000"/>
              <a:t>To develop a robust pipeline that continuously collects and streams</a:t>
            </a:r>
            <a:endParaRPr sz="1000"/>
          </a:p>
          <a:p>
            <a:pPr marL="0" lvl="0" indent="0" algn="l" rtl="0">
              <a:spcBef>
                <a:spcPts val="0"/>
              </a:spcBef>
              <a:spcAft>
                <a:spcPts val="0"/>
              </a:spcAft>
              <a:buNone/>
            </a:pPr>
            <a:r>
              <a:rPr lang="en-GB" sz="1000"/>
              <a:t>data from API using Kafka, ensuring minimal latency in data availability.</a:t>
            </a:r>
            <a:endParaRPr sz="1000"/>
          </a:p>
          <a:p>
            <a:pPr marL="0" lvl="0" indent="0" algn="l" rtl="0">
              <a:spcBef>
                <a:spcPts val="0"/>
              </a:spcBef>
              <a:spcAft>
                <a:spcPts val="0"/>
              </a:spcAft>
              <a:buClr>
                <a:schemeClr val="dk2"/>
              </a:buClr>
              <a:buSzPts val="1100"/>
              <a:buFont typeface="Arial" panose="020B0604020202020204"/>
              <a:buNone/>
            </a:pPr>
            <a:endParaRPr sz="1000"/>
          </a:p>
          <a:p>
            <a:pPr marL="0" lvl="0" indent="0" algn="l" rtl="0">
              <a:spcBef>
                <a:spcPts val="0"/>
              </a:spcBef>
              <a:spcAft>
                <a:spcPts val="0"/>
              </a:spcAft>
              <a:buClr>
                <a:schemeClr val="dk2"/>
              </a:buClr>
              <a:buSzPts val="1100"/>
              <a:buFont typeface="Arial" panose="020B0604020202020204"/>
              <a:buNone/>
            </a:pPr>
            <a:r>
              <a:rPr lang="en-GB" sz="1000">
                <a:solidFill>
                  <a:schemeClr val="dk1"/>
                </a:solidFill>
              </a:rPr>
              <a:t>Data Processing and Analysis: </a:t>
            </a:r>
            <a:r>
              <a:rPr lang="en-GB" sz="1000"/>
              <a:t>To implement Apache Spark Streaming for real-time data</a:t>
            </a:r>
            <a:endParaRPr sz="1000"/>
          </a:p>
          <a:p>
            <a:pPr marL="0" lvl="0" indent="0" algn="l" rtl="0">
              <a:spcBef>
                <a:spcPts val="0"/>
              </a:spcBef>
              <a:spcAft>
                <a:spcPts val="0"/>
              </a:spcAft>
              <a:buClr>
                <a:schemeClr val="dk2"/>
              </a:buClr>
              <a:buSzPts val="1100"/>
              <a:buFont typeface="Arial" panose="020B0604020202020204"/>
              <a:buNone/>
            </a:pPr>
            <a:r>
              <a:rPr lang="en-GB" sz="1000"/>
              <a:t>processing tasks, including text preprocessing, language detection, and sentiment analysis, using</a:t>
            </a:r>
            <a:endParaRPr sz="1000"/>
          </a:p>
          <a:p>
            <a:pPr marL="0" lvl="0" indent="0" algn="l" rtl="0">
              <a:spcBef>
                <a:spcPts val="0"/>
              </a:spcBef>
              <a:spcAft>
                <a:spcPts val="0"/>
              </a:spcAft>
              <a:buNone/>
            </a:pPr>
            <a:r>
              <a:rPr lang="en-GB" sz="1000"/>
              <a:t>machine learning models.</a:t>
            </a:r>
            <a:endParaRPr sz="1000"/>
          </a:p>
          <a:p>
            <a:pPr marL="0" lvl="0" indent="0" algn="l" rtl="0">
              <a:spcBef>
                <a:spcPts val="0"/>
              </a:spcBef>
              <a:spcAft>
                <a:spcPts val="0"/>
              </a:spcAft>
              <a:buClr>
                <a:schemeClr val="dk2"/>
              </a:buClr>
              <a:buSzPts val="1100"/>
              <a:buFont typeface="Arial" panose="020B0604020202020204"/>
              <a:buNone/>
            </a:pPr>
            <a:endParaRPr sz="1000"/>
          </a:p>
          <a:p>
            <a:pPr marL="0" lvl="0" indent="0" algn="l" rtl="0">
              <a:spcBef>
                <a:spcPts val="0"/>
              </a:spcBef>
              <a:spcAft>
                <a:spcPts val="0"/>
              </a:spcAft>
              <a:buClr>
                <a:schemeClr val="dk2"/>
              </a:buClr>
              <a:buSzPts val="1100"/>
              <a:buFont typeface="Arial" panose="020B0604020202020204"/>
              <a:buNone/>
            </a:pPr>
            <a:r>
              <a:rPr lang="en-GB" sz="1000">
                <a:solidFill>
                  <a:schemeClr val="dk1"/>
                </a:solidFill>
              </a:rPr>
              <a:t>Data Storage and Security: </a:t>
            </a:r>
            <a:r>
              <a:rPr lang="en-GB" sz="1000"/>
              <a:t>To securely store processed data in a MongoDB NoSQL database,</a:t>
            </a:r>
            <a:endParaRPr sz="1000"/>
          </a:p>
          <a:p>
            <a:pPr marL="0" lvl="0" indent="0" algn="l" rtl="0">
              <a:spcBef>
                <a:spcPts val="0"/>
              </a:spcBef>
              <a:spcAft>
                <a:spcPts val="0"/>
              </a:spcAft>
              <a:buNone/>
            </a:pPr>
            <a:r>
              <a:rPr lang="en-GB" sz="1000"/>
              <a:t>ensuring data integrity and accessibility for future analysis.</a:t>
            </a:r>
            <a:endParaRPr sz="1000"/>
          </a:p>
          <a:p>
            <a:pPr marL="0" lvl="0" indent="0" algn="l" rtl="0">
              <a:spcBef>
                <a:spcPts val="0"/>
              </a:spcBef>
              <a:spcAft>
                <a:spcPts val="0"/>
              </a:spcAft>
              <a:buClr>
                <a:schemeClr val="dk2"/>
              </a:buClr>
              <a:buSzPts val="1100"/>
              <a:buFont typeface="Arial" panose="020B0604020202020204"/>
              <a:buNone/>
            </a:pPr>
            <a:endParaRPr sz="1000"/>
          </a:p>
          <a:p>
            <a:pPr marL="0" lvl="0" indent="0" algn="l" rtl="0">
              <a:spcBef>
                <a:spcPts val="0"/>
              </a:spcBef>
              <a:spcAft>
                <a:spcPts val="0"/>
              </a:spcAft>
              <a:buClr>
                <a:schemeClr val="dk2"/>
              </a:buClr>
              <a:buSzPts val="1100"/>
              <a:buFont typeface="Arial" panose="020B0604020202020204"/>
              <a:buNone/>
            </a:pPr>
            <a:r>
              <a:rPr lang="en-GB" sz="1000">
                <a:solidFill>
                  <a:schemeClr val="dk1"/>
                </a:solidFill>
              </a:rPr>
              <a:t>Insight Generation: </a:t>
            </a:r>
            <a:r>
              <a:rPr lang="en-GB" sz="1000"/>
              <a:t>To enable organizations to derive actionable insights from real-time data,</a:t>
            </a:r>
            <a:endParaRPr sz="1000"/>
          </a:p>
          <a:p>
            <a:pPr marL="0" lvl="0" indent="0" algn="l" rtl="0">
              <a:spcBef>
                <a:spcPts val="0"/>
              </a:spcBef>
              <a:spcAft>
                <a:spcPts val="0"/>
              </a:spcAft>
              <a:buClr>
                <a:schemeClr val="dk2"/>
              </a:buClr>
              <a:buSzPts val="1100"/>
              <a:buFont typeface="Arial" panose="020B0604020202020204"/>
              <a:buNone/>
            </a:pPr>
            <a:r>
              <a:rPr lang="en-GB" sz="1000"/>
              <a:t>facilitating informed decision-making in areas such as marketing, product development, and</a:t>
            </a:r>
            <a:endParaRPr sz="1000"/>
          </a:p>
          <a:p>
            <a:pPr marL="0" lvl="0" indent="0" algn="l" rtl="0">
              <a:spcBef>
                <a:spcPts val="0"/>
              </a:spcBef>
              <a:spcAft>
                <a:spcPts val="0"/>
              </a:spcAft>
              <a:buClr>
                <a:schemeClr val="dk2"/>
              </a:buClr>
              <a:buSzPts val="1100"/>
              <a:buFont typeface="Arial" panose="020B0604020202020204"/>
              <a:buNone/>
            </a:pPr>
            <a:r>
              <a:rPr lang="en-GB" sz="1000"/>
              <a:t>customer engagement.</a:t>
            </a:r>
            <a:endParaRPr sz="1000"/>
          </a:p>
          <a:p>
            <a:pPr marL="0" lvl="0" indent="0" algn="l" rtl="0">
              <a:spcBef>
                <a:spcPts val="0"/>
              </a:spcBef>
              <a:spcAft>
                <a:spcPts val="0"/>
              </a:spcAft>
              <a:buNone/>
            </a:pPr>
            <a:endParaRPr sz="1000"/>
          </a:p>
        </p:txBody>
      </p:sp>
      <p:sp>
        <p:nvSpPr>
          <p:cNvPr id="99" name="Google Shape;99;p15"/>
          <p:cNvSpPr txBox="1"/>
          <p:nvPr/>
        </p:nvSpPr>
        <p:spPr>
          <a:xfrm>
            <a:off x="141605" y="4686300"/>
            <a:ext cx="6728460" cy="25781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p>
            <a:pPr marL="0" lvl="0" indent="0" algn="l" rtl="0">
              <a:spcBef>
                <a:spcPts val="0"/>
              </a:spcBef>
              <a:spcAft>
                <a:spcPts val="0"/>
              </a:spcAft>
              <a:buNone/>
            </a:pPr>
            <a:r>
              <a:rPr lang="en-GB" sz="1200" i="1">
                <a:solidFill>
                  <a:schemeClr val="lt2"/>
                </a:solidFill>
                <a:latin typeface="Lato" panose="020F0502020204030203"/>
                <a:ea typeface="Lato" panose="020F0502020204030203"/>
                <a:cs typeface="Lato" panose="020F0502020204030203"/>
                <a:sym typeface="Lato" panose="020F0502020204030203"/>
              </a:rPr>
              <a:t>Real-Time Retail Transaction Pipeline</a:t>
            </a:r>
            <a:endParaRPr sz="1200" i="1">
              <a:solidFill>
                <a:schemeClr val="lt2"/>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33" name="Shape 133"/>
        <p:cNvGrpSpPr/>
        <p:nvPr/>
      </p:nvGrpSpPr>
      <p:grpSpPr>
        <a:xfrm>
          <a:off x="0" y="0"/>
          <a:ext cx="0" cy="0"/>
          <a:chOff x="0" y="0"/>
          <a:chExt cx="0" cy="0"/>
        </a:xfrm>
      </p:grpSpPr>
      <p:sp>
        <p:nvSpPr>
          <p:cNvPr id="134" name="Google Shape;134;p18"/>
          <p:cNvSpPr txBox="1"/>
          <p:nvPr>
            <p:ph type="title"/>
          </p:nvPr>
        </p:nvSpPr>
        <p:spPr>
          <a:xfrm>
            <a:off x="-27600" y="0"/>
            <a:ext cx="9199200" cy="50964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endParaRPr sz="1000">
              <a:solidFill>
                <a:schemeClr val="accent5"/>
              </a:solidFill>
              <a:highlight>
                <a:schemeClr val="lt1"/>
              </a:highlight>
            </a:endParaRPr>
          </a:p>
          <a:p>
            <a:pPr marL="0" lvl="0" indent="0" algn="l" rtl="0">
              <a:spcBef>
                <a:spcPts val="1000"/>
              </a:spcBef>
              <a:spcAft>
                <a:spcPts val="1000"/>
              </a:spcAft>
              <a:buNone/>
            </a:pPr>
            <a:endParaRPr sz="1000">
              <a:solidFill>
                <a:schemeClr val="accent5"/>
              </a:solidFill>
              <a:highlight>
                <a:schemeClr val="lt1"/>
              </a:highlight>
            </a:endParaRPr>
          </a:p>
        </p:txBody>
      </p:sp>
      <p:sp>
        <p:nvSpPr>
          <p:cNvPr id="135" name="Google Shape;135;p18"/>
          <p:cNvSpPr/>
          <p:nvPr/>
        </p:nvSpPr>
        <p:spPr>
          <a:xfrm>
            <a:off x="-229500" y="-55500"/>
            <a:ext cx="9373500" cy="5207400"/>
          </a:xfrm>
          <a:prstGeom prst="roundRect">
            <a:avLst>
              <a:gd name="adj" fmla="val 16667"/>
            </a:avLst>
          </a:prstGeom>
          <a:solidFill>
            <a:schemeClr val="lt1"/>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3000" b="1">
                <a:solidFill>
                  <a:schemeClr val="dk1"/>
                </a:solidFill>
                <a:latin typeface="Raleway"/>
                <a:ea typeface="Raleway"/>
                <a:cs typeface="Raleway"/>
                <a:sym typeface="Raleway"/>
              </a:rPr>
              <a:t>Project Enhancement</a:t>
            </a:r>
            <a:endParaRPr sz="3000" b="1">
              <a:solidFill>
                <a:schemeClr val="dk1"/>
              </a:solidFill>
              <a:latin typeface="Raleway"/>
              <a:ea typeface="Raleway"/>
              <a:cs typeface="Raleway"/>
              <a:sym typeface="Raleway"/>
            </a:endParaRPr>
          </a:p>
          <a:p>
            <a:pPr marL="0" lvl="0" indent="0" algn="l" rtl="0">
              <a:spcBef>
                <a:spcPts val="1000"/>
              </a:spcBef>
              <a:spcAft>
                <a:spcPts val="0"/>
              </a:spcAft>
              <a:buClr>
                <a:schemeClr val="dk2"/>
              </a:buClr>
              <a:buSzPts val="1100"/>
              <a:buFont typeface="Arial" panose="020B0604020202020204"/>
              <a:buNone/>
            </a:pPr>
            <a:r>
              <a:rPr lang="en-GB" sz="1000">
                <a:solidFill>
                  <a:schemeClr val="dk2"/>
                </a:solidFill>
                <a:latin typeface="Raleway"/>
                <a:ea typeface="Raleway"/>
                <a:cs typeface="Raleway"/>
                <a:sym typeface="Raleway"/>
              </a:rPr>
              <a:t>To enhance project delivery and ensure a scalable, maintainable architecture, the following</a:t>
            </a:r>
            <a:endParaRPr sz="1000">
              <a:solidFill>
                <a:schemeClr val="dk2"/>
              </a:solidFill>
              <a:latin typeface="Raleway"/>
              <a:ea typeface="Raleway"/>
              <a:cs typeface="Raleway"/>
              <a:sym typeface="Raleway"/>
            </a:endParaRPr>
          </a:p>
          <a:p>
            <a:pPr marL="0" lvl="0" indent="0" algn="l" rtl="0">
              <a:spcBef>
                <a:spcPts val="1000"/>
              </a:spcBef>
              <a:spcAft>
                <a:spcPts val="0"/>
              </a:spcAft>
              <a:buClr>
                <a:schemeClr val="dk2"/>
              </a:buClr>
              <a:buSzPts val="1100"/>
              <a:buFont typeface="Arial" panose="020B0604020202020204"/>
              <a:buNone/>
            </a:pPr>
            <a:r>
              <a:rPr lang="en-GB" sz="1000">
                <a:solidFill>
                  <a:schemeClr val="dk2"/>
                </a:solidFill>
                <a:latin typeface="Raleway"/>
                <a:ea typeface="Raleway"/>
                <a:cs typeface="Raleway"/>
                <a:sym typeface="Raleway"/>
              </a:rPr>
              <a:t>components will be integrated into the data engineering workflow:</a:t>
            </a:r>
            <a:endParaRPr sz="1000">
              <a:solidFill>
                <a:schemeClr val="dk2"/>
              </a:solidFill>
              <a:latin typeface="Raleway"/>
              <a:ea typeface="Raleway"/>
              <a:cs typeface="Raleway"/>
              <a:sym typeface="Raleway"/>
            </a:endParaRPr>
          </a:p>
          <a:p>
            <a:pPr marL="171450" lvl="0" indent="-171450" algn="l" rtl="0">
              <a:spcBef>
                <a:spcPts val="1000"/>
              </a:spcBef>
              <a:spcAft>
                <a:spcPts val="0"/>
              </a:spcAft>
              <a:buClr>
                <a:schemeClr val="dk2"/>
              </a:buClr>
              <a:buSzPts val="1100"/>
              <a:buFont typeface="Wingdings" panose="05000000000000000000" charset="0"/>
              <a:buChar char="v"/>
            </a:pPr>
            <a:r>
              <a:rPr lang="en-GB" sz="1000">
                <a:solidFill>
                  <a:schemeClr val="dk2"/>
                </a:solidFill>
                <a:latin typeface="Raleway"/>
                <a:ea typeface="Raleway"/>
                <a:cs typeface="Raleway"/>
                <a:sym typeface="Raleway"/>
              </a:rPr>
              <a:t> API Integration: A dedicated RESTful API will serve as the primary data source for streaming structured retail transaction data. This API delivers JSON-formatted records in real time, including transaction details such as store, customer, product, and payment information, which will feed directly into the Kafka ingestion layer.</a:t>
            </a:r>
            <a:endParaRPr sz="1000">
              <a:solidFill>
                <a:schemeClr val="dk2"/>
              </a:solidFill>
              <a:latin typeface="Raleway"/>
              <a:ea typeface="Raleway"/>
              <a:cs typeface="Raleway"/>
              <a:sym typeface="Raleway"/>
            </a:endParaRPr>
          </a:p>
          <a:p>
            <a:pPr marL="0" lvl="0" indent="0" algn="l" rtl="0">
              <a:spcBef>
                <a:spcPts val="1000"/>
              </a:spcBef>
              <a:spcAft>
                <a:spcPts val="0"/>
              </a:spcAft>
              <a:buClr>
                <a:schemeClr val="dk2"/>
              </a:buClr>
              <a:buSzPts val="1100"/>
              <a:buFont typeface="Arial" panose="020B0604020202020204"/>
              <a:buNone/>
            </a:pPr>
            <a:r>
              <a:rPr lang="en-GB" sz="1000">
                <a:solidFill>
                  <a:schemeClr val="dk2"/>
                </a:solidFill>
                <a:latin typeface="Raleway"/>
                <a:ea typeface="Raleway"/>
                <a:cs typeface="Raleway"/>
                <a:sym typeface="Raleway"/>
              </a:rPr>
              <a:t>API URI: Stream: https://retails-api.amdari.io/stream: API Endpoint for data stream</a:t>
            </a:r>
            <a:endParaRPr sz="1000">
              <a:solidFill>
                <a:schemeClr val="dk2"/>
              </a:solidFill>
              <a:latin typeface="Raleway"/>
              <a:ea typeface="Raleway"/>
              <a:cs typeface="Raleway"/>
              <a:sym typeface="Raleway"/>
            </a:endParaRPr>
          </a:p>
          <a:p>
            <a:pPr marL="171450" lvl="0" indent="-171450" algn="l" rtl="0">
              <a:spcBef>
                <a:spcPts val="1000"/>
              </a:spcBef>
              <a:spcAft>
                <a:spcPts val="0"/>
              </a:spcAft>
              <a:buClr>
                <a:schemeClr val="dk2"/>
              </a:buClr>
              <a:buSzPts val="1100"/>
              <a:buFont typeface="Wingdings" panose="05000000000000000000" charset="0"/>
              <a:buChar char="v"/>
            </a:pPr>
            <a:r>
              <a:rPr lang="en-GB" sz="1000">
                <a:solidFill>
                  <a:schemeClr val="dk2"/>
                </a:solidFill>
                <a:latin typeface="Raleway"/>
                <a:ea typeface="Raleway"/>
                <a:cs typeface="Raleway"/>
                <a:sym typeface="Raleway"/>
              </a:rPr>
              <a:t> GitHub: GitHub will be used for version control and collaborative development. It enables seamless coordination among team members, ensuring codebase integrity, transparent change tracking, and efficient issue management through pull requests and code reviews.</a:t>
            </a:r>
            <a:endParaRPr sz="1000">
              <a:solidFill>
                <a:schemeClr val="dk2"/>
              </a:solidFill>
              <a:latin typeface="Raleway"/>
              <a:ea typeface="Raleway"/>
              <a:cs typeface="Raleway"/>
              <a:sym typeface="Raleway"/>
            </a:endParaRPr>
          </a:p>
          <a:p>
            <a:pPr marL="171450" lvl="0" indent="-171450" algn="l" rtl="0">
              <a:spcBef>
                <a:spcPts val="1000"/>
              </a:spcBef>
              <a:spcAft>
                <a:spcPts val="0"/>
              </a:spcAft>
              <a:buClr>
                <a:schemeClr val="dk2"/>
              </a:buClr>
              <a:buSzPts val="1100"/>
              <a:buFont typeface="Wingdings" panose="05000000000000000000" charset="0"/>
              <a:buChar char="v"/>
            </a:pPr>
            <a:r>
              <a:rPr lang="en-GB" sz="1000">
                <a:solidFill>
                  <a:schemeClr val="dk2"/>
                </a:solidFill>
                <a:latin typeface="Raleway"/>
                <a:ea typeface="Raleway"/>
                <a:cs typeface="Raleway"/>
                <a:sym typeface="Raleway"/>
              </a:rPr>
              <a:t> Docker: Docker will be used to containerize all core services including Kafka, Apache Spark, MongoDB, and the API client.</a:t>
            </a:r>
            <a:endParaRPr sz="1000">
              <a:solidFill>
                <a:schemeClr val="dk2"/>
              </a:solidFill>
              <a:latin typeface="Raleway"/>
              <a:ea typeface="Raleway"/>
              <a:cs typeface="Raleway"/>
              <a:sym typeface="Raleway"/>
            </a:endParaRPr>
          </a:p>
          <a:p>
            <a:pPr marL="0" lvl="0" indent="0" algn="l" rtl="0">
              <a:spcBef>
                <a:spcPts val="1000"/>
              </a:spcBef>
              <a:spcAft>
                <a:spcPts val="1000"/>
              </a:spcAft>
              <a:buClr>
                <a:schemeClr val="dk2"/>
              </a:buClr>
              <a:buSzPts val="1100"/>
              <a:buFont typeface="Arial" panose="020B0604020202020204"/>
              <a:buNone/>
            </a:pPr>
            <a:r>
              <a:rPr lang="en-GB" sz="1000">
                <a:solidFill>
                  <a:schemeClr val="dk2"/>
                </a:solidFill>
                <a:latin typeface="Raleway"/>
                <a:ea typeface="Raleway"/>
                <a:cs typeface="Raleway"/>
                <a:sym typeface="Raleway"/>
              </a:rPr>
              <a:t>This ensures consistent runtime environments across development and deployment stages, enhances portability, and simplifies service orchestration using Docker Compose. It also streamlines onboarding and supports scalable, modular deployment of the entire data pipeline.</a:t>
            </a:r>
            <a:endParaRPr>
              <a:solidFill>
                <a:schemeClr val="dk2"/>
              </a:solidFill>
              <a:latin typeface="Lato" panose="020F0502020204030203"/>
              <a:ea typeface="Lato" panose="020F0502020204030203"/>
              <a:cs typeface="Lato" panose="020F0502020204030203"/>
              <a:sym typeface="Lato" panose="020F0502020204030203"/>
            </a:endParaRPr>
          </a:p>
        </p:txBody>
      </p:sp>
      <p:sp>
        <p:nvSpPr>
          <p:cNvPr id="99" name="Google Shape;99;p15"/>
          <p:cNvSpPr txBox="1"/>
          <p:nvPr/>
        </p:nvSpPr>
        <p:spPr>
          <a:xfrm>
            <a:off x="141605" y="4686300"/>
            <a:ext cx="6388100" cy="25781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sz="1200" i="1">
                <a:solidFill>
                  <a:schemeClr val="lt2"/>
                </a:solidFill>
                <a:latin typeface="Lato" panose="020F0502020204030203"/>
                <a:ea typeface="Lato" panose="020F0502020204030203"/>
                <a:cs typeface="Lato" panose="020F0502020204030203"/>
                <a:sym typeface="Lato" panose="020F0502020204030203"/>
              </a:rPr>
              <a:t>Real-Time Retail Transaction Pipeline</a:t>
            </a:r>
            <a:endParaRPr sz="1200" i="1">
              <a:solidFill>
                <a:schemeClr val="lt2"/>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47" name="Shape 147"/>
        <p:cNvGrpSpPr/>
        <p:nvPr/>
      </p:nvGrpSpPr>
      <p:grpSpPr>
        <a:xfrm>
          <a:off x="0" y="0"/>
          <a:ext cx="0" cy="0"/>
          <a:chOff x="0" y="0"/>
          <a:chExt cx="0" cy="0"/>
        </a:xfrm>
      </p:grpSpPr>
      <p:pic>
        <p:nvPicPr>
          <p:cNvPr id="148" name="Google Shape;148;p20"/>
          <p:cNvPicPr preferRelativeResize="0"/>
          <p:nvPr/>
        </p:nvPicPr>
        <p:blipFill>
          <a:blip r:embed="rId1"/>
          <a:stretch>
            <a:fillRect/>
          </a:stretch>
        </p:blipFill>
        <p:spPr>
          <a:xfrm>
            <a:off x="0" y="0"/>
            <a:ext cx="9169175" cy="5173100"/>
          </a:xfrm>
          <a:prstGeom prst="rect">
            <a:avLst/>
          </a:prstGeom>
          <a:noFill/>
          <a:ln>
            <a:noFill/>
          </a:ln>
          <a:effectLst>
            <a:outerShdw blurRad="57150" dist="19050" dir="5400000" algn="bl" rotWithShape="0">
              <a:srgbClr val="000000">
                <a:alpha val="50000"/>
              </a:srgbClr>
            </a:outerShdw>
          </a:effectLst>
        </p:spPr>
      </p:pic>
      <p:sp>
        <p:nvSpPr>
          <p:cNvPr id="149" name="Google Shape;149;p20"/>
          <p:cNvSpPr txBox="1"/>
          <p:nvPr/>
        </p:nvSpPr>
        <p:spPr>
          <a:xfrm>
            <a:off x="390150" y="315975"/>
            <a:ext cx="8247000" cy="678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GB" sz="3000" b="1">
                <a:solidFill>
                  <a:schemeClr val="lt2"/>
                </a:solidFill>
                <a:latin typeface="Raleway"/>
                <a:ea typeface="Raleway"/>
                <a:cs typeface="Raleway"/>
                <a:sym typeface="Raleway"/>
              </a:rPr>
              <a:t>Retail-Data Pipeline Architecture Design</a:t>
            </a:r>
            <a:endParaRPr sz="3000" b="1">
              <a:solidFill>
                <a:schemeClr val="lt2"/>
              </a:solidFill>
              <a:latin typeface="Raleway"/>
              <a:ea typeface="Raleway"/>
              <a:cs typeface="Raleway"/>
              <a:sym typeface="Raleway"/>
            </a:endParaRPr>
          </a:p>
        </p:txBody>
      </p:sp>
      <p:sp>
        <p:nvSpPr>
          <p:cNvPr id="150" name="Google Shape;150;p20"/>
          <p:cNvSpPr txBox="1"/>
          <p:nvPr>
            <p:ph type="body" idx="4294967295"/>
          </p:nvPr>
        </p:nvSpPr>
        <p:spPr>
          <a:xfrm>
            <a:off x="1261025" y="1145975"/>
            <a:ext cx="7054800" cy="35595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1000"/>
              </a:spcAft>
              <a:buNone/>
            </a:pPr>
            <a:endParaRPr sz="1200">
              <a:solidFill>
                <a:schemeClr val="dk2"/>
              </a:solidFill>
              <a:latin typeface="Raleway"/>
              <a:ea typeface="Raleway"/>
              <a:cs typeface="Raleway"/>
              <a:sym typeface="Raleway"/>
            </a:endParaRPr>
          </a:p>
        </p:txBody>
      </p:sp>
      <p:pic>
        <p:nvPicPr>
          <p:cNvPr id="151" name="Google Shape;151;p20"/>
          <p:cNvPicPr preferRelativeResize="0"/>
          <p:nvPr/>
        </p:nvPicPr>
        <p:blipFill>
          <a:blip r:embed="rId2"/>
          <a:stretch>
            <a:fillRect/>
          </a:stretch>
        </p:blipFill>
        <p:spPr>
          <a:xfrm>
            <a:off x="390150" y="993625"/>
            <a:ext cx="8381574" cy="3898550"/>
          </a:xfrm>
          <a:prstGeom prst="rect">
            <a:avLst/>
          </a:prstGeom>
          <a:noFill/>
          <a:ln>
            <a:noFill/>
          </a:ln>
          <a:effectLst>
            <a:outerShdw blurRad="57150" dist="19050" dir="5400000" algn="bl" rotWithShape="0">
              <a:srgbClr val="000000">
                <a:alpha val="50000"/>
              </a:srgbClr>
            </a:outerShdw>
          </a:effectLst>
        </p:spPr>
      </p:pic>
      <p:sp>
        <p:nvSpPr>
          <p:cNvPr id="99" name="Google Shape;99;p15"/>
          <p:cNvSpPr txBox="1"/>
          <p:nvPr/>
        </p:nvSpPr>
        <p:spPr>
          <a:xfrm>
            <a:off x="389890" y="4634230"/>
            <a:ext cx="4267200" cy="25781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sz="1200" i="1">
                <a:solidFill>
                  <a:schemeClr val="lt2"/>
                </a:solidFill>
                <a:latin typeface="Lato" panose="020F0502020204030203"/>
                <a:ea typeface="Lato" panose="020F0502020204030203"/>
                <a:cs typeface="Lato" panose="020F0502020204030203"/>
                <a:sym typeface="Lato" panose="020F0502020204030203"/>
              </a:rPr>
              <a:t>Real-Time Retail Transaction Pipeline</a:t>
            </a:r>
            <a:endParaRPr sz="1200" i="1">
              <a:solidFill>
                <a:schemeClr val="lt2"/>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39" name="Shape 139"/>
        <p:cNvGrpSpPr/>
        <p:nvPr/>
      </p:nvGrpSpPr>
      <p:grpSpPr>
        <a:xfrm>
          <a:off x="0" y="0"/>
          <a:ext cx="0" cy="0"/>
          <a:chOff x="0" y="0"/>
          <a:chExt cx="0" cy="0"/>
        </a:xfrm>
      </p:grpSpPr>
      <p:sp>
        <p:nvSpPr>
          <p:cNvPr id="140" name="Google Shape;140;p19"/>
          <p:cNvSpPr txBox="1"/>
          <p:nvPr>
            <p:ph type="title" idx="4294967295"/>
          </p:nvPr>
        </p:nvSpPr>
        <p:spPr>
          <a:xfrm>
            <a:off x="25175" y="-93125"/>
            <a:ext cx="9144000" cy="642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600">
                <a:solidFill>
                  <a:schemeClr val="dk1"/>
                </a:solidFill>
              </a:rPr>
              <a:t>Quick Code Walk-through</a:t>
            </a:r>
            <a:endParaRPr sz="2400"/>
          </a:p>
        </p:txBody>
      </p:sp>
      <p:sp>
        <p:nvSpPr>
          <p:cNvPr id="141" name="Google Shape;141;p19"/>
          <p:cNvSpPr txBox="1"/>
          <p:nvPr>
            <p:ph type="title" idx="4294967295"/>
          </p:nvPr>
        </p:nvSpPr>
        <p:spPr>
          <a:xfrm>
            <a:off x="4612925" y="678401"/>
            <a:ext cx="4486800" cy="4444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700">
              <a:latin typeface="Lato" panose="020F0502020204030203"/>
              <a:ea typeface="Lato" panose="020F0502020204030203"/>
              <a:cs typeface="Lato" panose="020F0502020204030203"/>
              <a:sym typeface="Lato" panose="020F0502020204030203"/>
            </a:endParaRPr>
          </a:p>
        </p:txBody>
      </p:sp>
      <p:pic>
        <p:nvPicPr>
          <p:cNvPr id="142" name="Google Shape;142;p19" title="Code-Screenshot.png"/>
          <p:cNvPicPr preferRelativeResize="0"/>
          <p:nvPr/>
        </p:nvPicPr>
        <p:blipFill>
          <a:blip r:embed="rId1"/>
          <a:stretch>
            <a:fillRect/>
          </a:stretch>
        </p:blipFill>
        <p:spPr>
          <a:xfrm>
            <a:off x="305" y="678400"/>
            <a:ext cx="4608526" cy="4686775"/>
          </a:xfrm>
          <a:prstGeom prst="rect">
            <a:avLst/>
          </a:prstGeom>
          <a:noFill/>
          <a:ln>
            <a:noFill/>
          </a:ln>
        </p:spPr>
      </p:pic>
      <p:pic>
        <p:nvPicPr>
          <p:cNvPr id="143" name="Google Shape;143;p19" title="Quick-Code-Screenshot .png"/>
          <p:cNvPicPr preferRelativeResize="0"/>
          <p:nvPr/>
        </p:nvPicPr>
        <p:blipFill>
          <a:blip r:embed="rId2"/>
          <a:stretch>
            <a:fillRect/>
          </a:stretch>
        </p:blipFill>
        <p:spPr>
          <a:xfrm>
            <a:off x="4486800" y="678400"/>
            <a:ext cx="4657199" cy="4686775"/>
          </a:xfrm>
          <a:prstGeom prst="rect">
            <a:avLst/>
          </a:prstGeom>
          <a:noFill/>
          <a:ln>
            <a:noFill/>
          </a:ln>
        </p:spPr>
      </p:pic>
      <p:sp>
        <p:nvSpPr>
          <p:cNvPr id="99" name="Google Shape;99;p15"/>
          <p:cNvSpPr txBox="1"/>
          <p:nvPr/>
        </p:nvSpPr>
        <p:spPr>
          <a:xfrm>
            <a:off x="25400" y="5365115"/>
            <a:ext cx="4267200" cy="25781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sz="1200" i="1">
                <a:solidFill>
                  <a:schemeClr val="lt2"/>
                </a:solidFill>
                <a:latin typeface="Lato" panose="020F0502020204030203"/>
                <a:ea typeface="Lato" panose="020F0502020204030203"/>
                <a:cs typeface="Lato" panose="020F0502020204030203"/>
                <a:sym typeface="Lato" panose="020F0502020204030203"/>
              </a:rPr>
              <a:t>Real-Time Retail Transaction Pipeline</a:t>
            </a:r>
            <a:endParaRPr sz="1200" i="1">
              <a:solidFill>
                <a:schemeClr val="lt2"/>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55" name="Shape 155"/>
        <p:cNvGrpSpPr/>
        <p:nvPr/>
      </p:nvGrpSpPr>
      <p:grpSpPr>
        <a:xfrm>
          <a:off x="0" y="0"/>
          <a:ext cx="0" cy="0"/>
          <a:chOff x="0" y="0"/>
          <a:chExt cx="0" cy="0"/>
        </a:xfrm>
      </p:grpSpPr>
      <p:pic>
        <p:nvPicPr>
          <p:cNvPr id="156" name="Google Shape;156;p21"/>
          <p:cNvPicPr preferRelativeResize="0"/>
          <p:nvPr/>
        </p:nvPicPr>
        <p:blipFill>
          <a:blip r:embed="rId1"/>
          <a:stretch>
            <a:fillRect/>
          </a:stretch>
        </p:blipFill>
        <p:spPr>
          <a:xfrm>
            <a:off x="0" y="0"/>
            <a:ext cx="9005050" cy="5143500"/>
          </a:xfrm>
          <a:prstGeom prst="rect">
            <a:avLst/>
          </a:prstGeom>
          <a:noFill/>
          <a:ln>
            <a:noFill/>
          </a:ln>
        </p:spPr>
      </p:pic>
      <p:sp>
        <p:nvSpPr>
          <p:cNvPr id="157" name="Google Shape;157;p21"/>
          <p:cNvSpPr txBox="1"/>
          <p:nvPr>
            <p:ph type="body" idx="4294967295"/>
          </p:nvPr>
        </p:nvSpPr>
        <p:spPr>
          <a:xfrm>
            <a:off x="363900" y="672525"/>
            <a:ext cx="8352300" cy="41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b="1">
              <a:solidFill>
                <a:schemeClr val="dk1"/>
              </a:solidFill>
              <a:latin typeface="Raleway"/>
              <a:ea typeface="Raleway"/>
              <a:cs typeface="Raleway"/>
              <a:sym typeface="Raleway"/>
            </a:endParaRPr>
          </a:p>
          <a:p>
            <a:pPr marL="0" lvl="0" indent="0" algn="l" rtl="0">
              <a:spcBef>
                <a:spcPts val="1000"/>
              </a:spcBef>
              <a:spcAft>
                <a:spcPts val="0"/>
              </a:spcAft>
              <a:buNone/>
            </a:pPr>
            <a:endParaRPr sz="900" b="1">
              <a:solidFill>
                <a:schemeClr val="dk1"/>
              </a:solidFill>
              <a:latin typeface="Raleway"/>
              <a:ea typeface="Raleway"/>
              <a:cs typeface="Raleway"/>
              <a:sym typeface="Raleway"/>
            </a:endParaRPr>
          </a:p>
          <a:p>
            <a:pPr marL="0" lvl="0" indent="0" algn="l" rtl="0">
              <a:spcBef>
                <a:spcPts val="1000"/>
              </a:spcBef>
              <a:spcAft>
                <a:spcPts val="0"/>
              </a:spcAft>
              <a:buNone/>
            </a:pPr>
            <a:endParaRPr sz="900" b="1">
              <a:solidFill>
                <a:schemeClr val="dk1"/>
              </a:solidFill>
              <a:latin typeface="Raleway"/>
              <a:ea typeface="Raleway"/>
              <a:cs typeface="Raleway"/>
              <a:sym typeface="Raleway"/>
            </a:endParaRPr>
          </a:p>
          <a:p>
            <a:pPr marL="0" lvl="0" indent="0" algn="l" rtl="0">
              <a:spcBef>
                <a:spcPts val="1000"/>
              </a:spcBef>
              <a:spcAft>
                <a:spcPts val="1000"/>
              </a:spcAft>
              <a:buNone/>
            </a:pPr>
            <a:endParaRPr sz="900">
              <a:latin typeface="Raleway"/>
              <a:ea typeface="Raleway"/>
              <a:cs typeface="Raleway"/>
              <a:sym typeface="Raleway"/>
            </a:endParaRPr>
          </a:p>
        </p:txBody>
      </p:sp>
      <p:sp>
        <p:nvSpPr>
          <p:cNvPr id="158" name="Google Shape;158;p21"/>
          <p:cNvSpPr txBox="1"/>
          <p:nvPr/>
        </p:nvSpPr>
        <p:spPr>
          <a:xfrm>
            <a:off x="378450" y="216625"/>
            <a:ext cx="8323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solidFill>
                  <a:schemeClr val="dk1"/>
                </a:solidFill>
              </a:rPr>
              <a:t>Transactions table in Mongodb</a:t>
            </a:r>
            <a:endParaRPr sz="2000" b="1">
              <a:solidFill>
                <a:schemeClr val="dk1"/>
              </a:solidFill>
            </a:endParaRPr>
          </a:p>
        </p:txBody>
      </p:sp>
      <p:pic>
        <p:nvPicPr>
          <p:cNvPr id="159" name="Google Shape;159;p21" title="Document-In-MongoDB-Screenshot.png"/>
          <p:cNvPicPr preferRelativeResize="0"/>
          <p:nvPr/>
        </p:nvPicPr>
        <p:blipFill>
          <a:blip r:embed="rId2"/>
          <a:stretch>
            <a:fillRect/>
          </a:stretch>
        </p:blipFill>
        <p:spPr>
          <a:xfrm>
            <a:off x="337350" y="709225"/>
            <a:ext cx="8323198" cy="4346075"/>
          </a:xfrm>
          <a:prstGeom prst="rect">
            <a:avLst/>
          </a:prstGeom>
          <a:noFill/>
          <a:ln>
            <a:noFill/>
          </a:ln>
        </p:spPr>
      </p:pic>
      <p:sp>
        <p:nvSpPr>
          <p:cNvPr id="99" name="Google Shape;99;p15"/>
          <p:cNvSpPr txBox="1"/>
          <p:nvPr/>
        </p:nvSpPr>
        <p:spPr>
          <a:xfrm>
            <a:off x="389890" y="4797425"/>
            <a:ext cx="4267200" cy="25781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sz="1200" i="1">
                <a:solidFill>
                  <a:schemeClr val="lt2"/>
                </a:solidFill>
                <a:latin typeface="Lato" panose="020F0502020204030203"/>
                <a:ea typeface="Lato" panose="020F0502020204030203"/>
                <a:cs typeface="Lato" panose="020F0502020204030203"/>
                <a:sym typeface="Lato" panose="020F0502020204030203"/>
              </a:rPr>
              <a:t>Real-Time Retail Transaction Pipeline</a:t>
            </a:r>
            <a:endParaRPr sz="1200" i="1">
              <a:solidFill>
                <a:schemeClr val="lt2"/>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6748</Words>
  <Application>WPS Presentation</Application>
  <PresentationFormat/>
  <Paragraphs>148</Paragraphs>
  <Slides>12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vt:i4>
      </vt:variant>
    </vt:vector>
  </HeadingPairs>
  <TitlesOfParts>
    <vt:vector size="22" baseType="lpstr">
      <vt:lpstr>Arial</vt:lpstr>
      <vt:lpstr>SimSun</vt:lpstr>
      <vt:lpstr>Wingdings</vt:lpstr>
      <vt:lpstr>Arial</vt:lpstr>
      <vt:lpstr>Raleway</vt:lpstr>
      <vt:lpstr>Lato</vt:lpstr>
      <vt:lpstr>Microsoft YaHei</vt:lpstr>
      <vt:lpstr>Arial Unicode MS</vt:lpstr>
      <vt:lpstr>Wingdings</vt:lpstr>
      <vt:lpstr>Swiss</vt:lpstr>
      <vt:lpstr>Making Presentations That Stick</vt:lpstr>
      <vt:lpstr>Business Overview</vt:lpstr>
      <vt:lpstr>PowerPoint 演示文稿</vt:lpstr>
      <vt:lpstr>Inability to Scale</vt:lpstr>
      <vt:lpstr>customer engagement.</vt:lpstr>
      <vt:lpstr>PowerPoint 演示文稿</vt:lpstr>
      <vt:lpstr>PowerPoint 演示文稿</vt:lpstr>
      <vt:lpstr>Quick Code Walk-through</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Presentations That Stick</dc:title>
  <dc:creator/>
  <cp:lastModifiedBy>emokpae samuel</cp:lastModifiedBy>
  <cp:revision>4</cp:revision>
  <dcterms:created xsi:type="dcterms:W3CDTF">2025-05-30T21:19:00Z</dcterms:created>
  <dcterms:modified xsi:type="dcterms:W3CDTF">2025-06-25T23:04:19Z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24D62C96D7BC42C0884A7D031AA2ED0B_12</vt:lpwstr>
  </property>
  <property fmtid="{D5CDD505-2E9C-101B-9397-08002B2CF9AE}" pid="3" name="KSOProductBuildVer">
    <vt:lpwstr>2057-12.2.0.21546</vt:lpwstr>
  </property>
</Properties>
</file>